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3" r:id="rId2"/>
    <p:sldId id="269" r:id="rId3"/>
    <p:sldId id="270" r:id="rId4"/>
    <p:sldId id="268" r:id="rId5"/>
    <p:sldId id="271" r:id="rId6"/>
    <p:sldId id="274" r:id="rId7"/>
  </p:sldIdLst>
  <p:sldSz cx="9144000" cy="6858000" type="screen4x3"/>
  <p:notesSz cx="67437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F00"/>
    <a:srgbClr val="E7E8F2"/>
    <a:srgbClr val="003E88"/>
    <a:srgbClr val="FF6565"/>
    <a:srgbClr val="FFE0BD"/>
    <a:srgbClr val="FFCC93"/>
    <a:srgbClr val="FFA23B"/>
    <a:srgbClr val="FF8E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5107" autoAdjust="0"/>
  </p:normalViewPr>
  <p:slideViewPr>
    <p:cSldViewPr>
      <p:cViewPr>
        <p:scale>
          <a:sx n="80" d="100"/>
          <a:sy n="80" d="100"/>
        </p:scale>
        <p:origin x="-978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A1B98BA3-E3A7-4F04-856F-4429AB40F9D3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C2B1428E-81B0-4368-99CA-FDAD2A3E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47C98411-8C27-43B4-BDBD-12F26AC559AE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3425"/>
            <a:ext cx="4873625" cy="3656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2" tIns="47131" rIns="94262" bIns="471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0" y="4632960"/>
            <a:ext cx="5394960" cy="4389120"/>
          </a:xfrm>
          <a:prstGeom prst="rect">
            <a:avLst/>
          </a:prstGeom>
        </p:spPr>
        <p:txBody>
          <a:bodyPr vert="horz" lIns="94262" tIns="47131" rIns="94262" bIns="47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A1E6BCBA-FC34-48CE-B910-988F40C7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екционн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gradFill flip="none" rotWithShape="1">
            <a:gsLst>
              <a:gs pos="26000">
                <a:srgbClr val="EE7F00"/>
              </a:gs>
              <a:gs pos="68000">
                <a:srgbClr val="EE7F00">
                  <a:alpha val="76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2367171"/>
            <a:ext cx="8786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ПРИВОДЫ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ГАРАЖНЫХ ВОРОТ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55" descr="zeni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05546" y="337937"/>
            <a:ext cx="2938485" cy="3162501"/>
          </a:xfrm>
          <a:prstGeom prst="rect">
            <a:avLst/>
          </a:prstGeom>
          <a:noFill/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</a:t>
              </a:r>
              <a:r>
                <a:rPr lang="en-US" b="1" dirty="0" smtClean="0">
                  <a:solidFill>
                    <a:schemeClr val="bg1"/>
                  </a:solidFill>
                </a:rPr>
                <a:t>ZENITH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grpSp>
        <p:nvGrpSpPr>
          <p:cNvPr id="3" name="Группа 67"/>
          <p:cNvGrpSpPr/>
          <p:nvPr/>
        </p:nvGrpSpPr>
        <p:grpSpPr>
          <a:xfrm>
            <a:off x="4572000" y="5572138"/>
            <a:ext cx="4143404" cy="714382"/>
            <a:chOff x="214282" y="857232"/>
            <a:chExt cx="4143404" cy="71438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42899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14282" y="1357298"/>
              <a:ext cx="414340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42910" y="857232"/>
              <a:ext cx="3571900" cy="28575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1428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Модель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857232"/>
              <a:ext cx="85725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Площадь створки, м</a:t>
              </a:r>
              <a:r>
                <a:rPr lang="ru-RU" sz="1000" b="1" baseline="30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14282" y="1142984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ZENITH 60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1538" y="1142984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12,5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71538" y="1357298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15,5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14282" y="1357298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ZENITH 100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000232" y="857232"/>
              <a:ext cx="121444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Скорость,</a:t>
              </a:r>
            </a:p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м/мин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14678" y="857232"/>
              <a:ext cx="1071570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Интенсивность, циклов в час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000232" y="1142984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7,8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000232" y="1357298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11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214678" y="1142984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&gt;2</a:t>
              </a:r>
              <a:r>
                <a:rPr lang="ru-RU" sz="1000" b="1" dirty="0" smtClean="0">
                  <a:solidFill>
                    <a:srgbClr val="003E88"/>
                  </a:solidFill>
                </a:rPr>
                <a:t>0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214678" y="1357298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&gt;2</a:t>
              </a:r>
              <a:r>
                <a:rPr lang="ru-RU" sz="1000" b="1" dirty="0" smtClean="0">
                  <a:solidFill>
                    <a:srgbClr val="003E88"/>
                  </a:solidFill>
                </a:rPr>
                <a:t>0</a:t>
              </a:r>
            </a:p>
          </p:txBody>
        </p:sp>
        <p:grpSp>
          <p:nvGrpSpPr>
            <p:cNvPr id="4" name="Группа 84"/>
            <p:cNvGrpSpPr/>
            <p:nvPr/>
          </p:nvGrpSpPr>
          <p:grpSpPr>
            <a:xfrm>
              <a:off x="1071538" y="857232"/>
              <a:ext cx="2" cy="714380"/>
              <a:chOff x="1357290" y="3857628"/>
              <a:chExt cx="2" cy="714380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1142977" y="4357693"/>
                <a:ext cx="428628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84"/>
            <p:cNvGrpSpPr/>
            <p:nvPr/>
          </p:nvGrpSpPr>
          <p:grpSpPr>
            <a:xfrm>
              <a:off x="2000232" y="857232"/>
              <a:ext cx="6" cy="714382"/>
              <a:chOff x="1357290" y="3857628"/>
              <a:chExt cx="6" cy="714382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rot="5400000">
                <a:off x="1142978" y="4357692"/>
                <a:ext cx="428631" cy="5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84"/>
            <p:cNvGrpSpPr/>
            <p:nvPr/>
          </p:nvGrpSpPr>
          <p:grpSpPr>
            <a:xfrm>
              <a:off x="3214678" y="857232"/>
              <a:ext cx="2" cy="714380"/>
              <a:chOff x="1357290" y="3857628"/>
              <a:chExt cx="2" cy="714380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>
                <a:off x="1142977" y="4357693"/>
                <a:ext cx="428628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/>
          <p:cNvSpPr txBox="1"/>
          <p:nvPr/>
        </p:nvSpPr>
        <p:spPr>
          <a:xfrm>
            <a:off x="357158" y="3968313"/>
            <a:ext cx="3786214" cy="2246769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Встроенный блок управления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Многофункциональный. Микропроцессорный. Простота и удобство настройки</a:t>
            </a:r>
          </a:p>
          <a:p>
            <a:endParaRPr lang="ru-RU" sz="1200" dirty="0" smtClean="0">
              <a:solidFill>
                <a:srgbClr val="003E88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программирование самообучением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замедление в конечных положениях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виртуальный </a:t>
            </a:r>
            <a:r>
              <a:rPr lang="ru-RU" sz="1200" dirty="0" err="1" smtClean="0">
                <a:solidFill>
                  <a:srgbClr val="003E88"/>
                </a:solidFill>
              </a:rPr>
              <a:t>энкодер</a:t>
            </a:r>
            <a:endParaRPr lang="ru-RU" sz="1200" dirty="0" smtClean="0">
              <a:solidFill>
                <a:srgbClr val="003E88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подключение фотоэлементов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тест фотоэлементов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автоматический/полуавтоматический режим работы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подключение внешних резервных аккумуляторов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4429156" y="3649807"/>
            <a:ext cx="4786314" cy="1565143"/>
            <a:chOff x="4357686" y="3435493"/>
            <a:chExt cx="4786314" cy="156514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4357686" y="3435493"/>
              <a:ext cx="4786314" cy="1554131"/>
              <a:chOff x="3357554" y="785794"/>
              <a:chExt cx="4786314" cy="1554131"/>
            </a:xfrm>
          </p:grpSpPr>
          <p:grpSp>
            <p:nvGrpSpPr>
              <p:cNvPr id="79" name="Группа 78"/>
              <p:cNvGrpSpPr/>
              <p:nvPr/>
            </p:nvGrpSpPr>
            <p:grpSpPr>
              <a:xfrm>
                <a:off x="3428993" y="1071546"/>
                <a:ext cx="2214577" cy="1268379"/>
                <a:chOff x="2143108" y="1453040"/>
                <a:chExt cx="2214577" cy="1268379"/>
              </a:xfrm>
            </p:grpSpPr>
            <p:sp>
              <p:nvSpPr>
                <p:cNvPr id="81" name="Овал 80"/>
                <p:cNvSpPr/>
                <p:nvPr/>
              </p:nvSpPr>
              <p:spPr>
                <a:xfrm>
                  <a:off x="2143108" y="1453040"/>
                  <a:ext cx="547200" cy="547200"/>
                </a:xfrm>
                <a:prstGeom prst="ellipse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2727601" y="1524479"/>
                  <a:ext cx="1630084" cy="553998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Arm for sect. doors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Рычаг для секционных ворот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2143108" y="2095982"/>
                  <a:ext cx="547200" cy="547200"/>
                </a:xfrm>
                <a:prstGeom prst="ellipse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2727601" y="2167421"/>
                  <a:ext cx="1630084" cy="553998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err="1" smtClean="0">
                      <a:solidFill>
                        <a:srgbClr val="EE7F00"/>
                      </a:solidFill>
                    </a:rPr>
                    <a:t>Emerg</a:t>
                  </a:r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. Bat. KIT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Комплект аккумуляторов с зарядным устройством</a:t>
                  </a: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3357554" y="785794"/>
                <a:ext cx="4786314" cy="279259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rgbClr val="EE7F00"/>
                    </a:solidFill>
                  </a:rPr>
                  <a:t>ДОПОЛНИТЕЛЬНЫЕ АКСЕССУАРЫ</a:t>
                </a:r>
              </a:p>
            </p:txBody>
          </p:sp>
        </p:grpSp>
        <p:grpSp>
          <p:nvGrpSpPr>
            <p:cNvPr id="87" name="Группа 86"/>
            <p:cNvGrpSpPr/>
            <p:nvPr/>
          </p:nvGrpSpPr>
          <p:grpSpPr>
            <a:xfrm>
              <a:off x="6858016" y="3714752"/>
              <a:ext cx="2143140" cy="1285884"/>
              <a:chOff x="2143108" y="1453040"/>
              <a:chExt cx="2143140" cy="1285884"/>
            </a:xfrm>
          </p:grpSpPr>
          <p:grpSp>
            <p:nvGrpSpPr>
              <p:cNvPr id="89" name="Группа 88"/>
              <p:cNvGrpSpPr/>
              <p:nvPr/>
            </p:nvGrpSpPr>
            <p:grpSpPr>
              <a:xfrm>
                <a:off x="2143108" y="1453040"/>
                <a:ext cx="2143140" cy="1207647"/>
                <a:chOff x="2143108" y="1453040"/>
                <a:chExt cx="2143140" cy="1207647"/>
              </a:xfrm>
            </p:grpSpPr>
            <p:sp>
              <p:nvSpPr>
                <p:cNvPr id="91" name="Овал 90"/>
                <p:cNvSpPr/>
                <p:nvPr/>
              </p:nvSpPr>
              <p:spPr>
                <a:xfrm>
                  <a:off x="2143108" y="1453040"/>
                  <a:ext cx="547200" cy="547200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727601" y="1524479"/>
                  <a:ext cx="1558647" cy="553998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Adapter arm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адаптер для поворотных ворот</a:t>
                  </a:r>
                </a:p>
              </p:txBody>
            </p:sp>
            <p:sp>
              <p:nvSpPr>
                <p:cNvPr id="95" name="Овал 94"/>
                <p:cNvSpPr/>
                <p:nvPr/>
              </p:nvSpPr>
              <p:spPr>
                <a:xfrm>
                  <a:off x="2143108" y="2113487"/>
                  <a:ext cx="547200" cy="547200"/>
                </a:xfrm>
                <a:prstGeom prst="ellipse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2727600" y="2184926"/>
                <a:ext cx="1558647" cy="553998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Central support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Дополнительный крепеж для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RAIL 3100</a:t>
                </a:r>
                <a:endParaRPr lang="ru-RU" sz="1000" dirty="0" smtClean="0">
                  <a:solidFill>
                    <a:srgbClr val="003E88"/>
                  </a:solidFill>
                </a:endParaRPr>
              </a:p>
            </p:txBody>
          </p:sp>
        </p:grpSp>
      </p:grpSp>
      <p:grpSp>
        <p:nvGrpSpPr>
          <p:cNvPr id="129" name="Группа 128"/>
          <p:cNvGrpSpPr/>
          <p:nvPr/>
        </p:nvGrpSpPr>
        <p:grpSpPr>
          <a:xfrm>
            <a:off x="3857620" y="571480"/>
            <a:ext cx="2714644" cy="2571768"/>
            <a:chOff x="3772807" y="690052"/>
            <a:chExt cx="2714644" cy="2571768"/>
          </a:xfrm>
        </p:grpSpPr>
        <p:sp>
          <p:nvSpPr>
            <p:cNvPr id="107" name="TextBox 106"/>
            <p:cNvSpPr txBox="1"/>
            <p:nvPr/>
          </p:nvSpPr>
          <p:spPr>
            <a:xfrm>
              <a:off x="4701501" y="690052"/>
              <a:ext cx="1071570" cy="285752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EE7F00"/>
                  </a:solidFill>
                </a:rPr>
                <a:t>АКСЕССУАРЫ</a:t>
              </a:r>
            </a:p>
          </p:txBody>
        </p:sp>
        <p:grpSp>
          <p:nvGrpSpPr>
            <p:cNvPr id="128" name="Группа 127"/>
            <p:cNvGrpSpPr/>
            <p:nvPr/>
          </p:nvGrpSpPr>
          <p:grpSpPr>
            <a:xfrm>
              <a:off x="3772807" y="1142984"/>
              <a:ext cx="2714644" cy="2118836"/>
              <a:chOff x="3772807" y="1142984"/>
              <a:chExt cx="2714644" cy="2118836"/>
            </a:xfrm>
          </p:grpSpPr>
          <p:grpSp>
            <p:nvGrpSpPr>
              <p:cNvPr id="111" name="Группа 110"/>
              <p:cNvGrpSpPr/>
              <p:nvPr/>
            </p:nvGrpSpPr>
            <p:grpSpPr>
              <a:xfrm>
                <a:off x="3772807" y="1142984"/>
                <a:ext cx="2714644" cy="1603543"/>
                <a:chOff x="3556805" y="1142984"/>
                <a:chExt cx="2714644" cy="1603543"/>
              </a:xfrm>
            </p:grpSpPr>
            <p:grpSp>
              <p:nvGrpSpPr>
                <p:cNvPr id="109" name="Группа 108"/>
                <p:cNvGrpSpPr/>
                <p:nvPr/>
              </p:nvGrpSpPr>
              <p:grpSpPr>
                <a:xfrm>
                  <a:off x="3556805" y="1142984"/>
                  <a:ext cx="2714644" cy="1603543"/>
                  <a:chOff x="3556805" y="1156914"/>
                  <a:chExt cx="2714644" cy="1603543"/>
                </a:xfrm>
              </p:grpSpPr>
              <p:grpSp>
                <p:nvGrpSpPr>
                  <p:cNvPr id="98" name="Группа 112"/>
                  <p:cNvGrpSpPr/>
                  <p:nvPr/>
                </p:nvGrpSpPr>
                <p:grpSpPr>
                  <a:xfrm>
                    <a:off x="4065051" y="1167286"/>
                    <a:ext cx="2206398" cy="1593171"/>
                    <a:chOff x="6030767" y="4853498"/>
                    <a:chExt cx="3467196" cy="2503556"/>
                  </a:xfrm>
                </p:grpSpPr>
                <p:sp>
                  <p:nvSpPr>
                    <p:cNvPr id="105" name="Овал 104"/>
                    <p:cNvSpPr/>
                    <p:nvPr/>
                  </p:nvSpPr>
                  <p:spPr>
                    <a:xfrm>
                      <a:off x="6030767" y="4853498"/>
                      <a:ext cx="859885" cy="859886"/>
                    </a:xfrm>
                    <a:prstGeom prst="ellipse">
                      <a:avLst/>
                    </a:prstGeom>
                    <a:blipFill>
                      <a:blip r:embed="rId7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7395645" y="5398498"/>
                      <a:ext cx="2102318" cy="386919"/>
                    </a:xfrm>
                    <a:custGeom>
                      <a:avLst/>
                      <a:gdLst>
                        <a:gd name="connsiteX0" fmla="*/ 0 w 2643206"/>
                        <a:gd name="connsiteY0" fmla="*/ 0 h 2862322"/>
                        <a:gd name="connsiteX1" fmla="*/ 2643206 w 2643206"/>
                        <a:gd name="connsiteY1" fmla="*/ 0 h 2862322"/>
                        <a:gd name="connsiteX2" fmla="*/ 2643206 w 2643206"/>
                        <a:gd name="connsiteY2" fmla="*/ 2862322 h 2862322"/>
                        <a:gd name="connsiteX3" fmla="*/ 0 w 2643206"/>
                        <a:gd name="connsiteY3" fmla="*/ 2862322 h 2862322"/>
                        <a:gd name="connsiteX4" fmla="*/ 0 w 2643206"/>
                        <a:gd name="connsiteY4" fmla="*/ 0 h 286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43206" h="2862322">
                          <a:moveTo>
                            <a:pt x="0" y="0"/>
                          </a:moveTo>
                          <a:lnTo>
                            <a:pt x="2643206" y="0"/>
                          </a:lnTo>
                          <a:lnTo>
                            <a:pt x="2643206" y="2862322"/>
                          </a:lnTo>
                          <a:lnTo>
                            <a:pt x="0" y="28623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000" b="1" dirty="0" smtClean="0">
                          <a:solidFill>
                            <a:srgbClr val="EE7F00"/>
                          </a:solidFill>
                        </a:rPr>
                        <a:t>Управление</a:t>
                      </a:r>
                    </a:p>
                  </p:txBody>
                </p:sp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7395645" y="6970135"/>
                      <a:ext cx="2102318" cy="386919"/>
                    </a:xfrm>
                    <a:custGeom>
                      <a:avLst/>
                      <a:gdLst>
                        <a:gd name="connsiteX0" fmla="*/ 0 w 2643206"/>
                        <a:gd name="connsiteY0" fmla="*/ 0 h 2862322"/>
                        <a:gd name="connsiteX1" fmla="*/ 2643206 w 2643206"/>
                        <a:gd name="connsiteY1" fmla="*/ 0 h 2862322"/>
                        <a:gd name="connsiteX2" fmla="*/ 2643206 w 2643206"/>
                        <a:gd name="connsiteY2" fmla="*/ 2862322 h 2862322"/>
                        <a:gd name="connsiteX3" fmla="*/ 0 w 2643206"/>
                        <a:gd name="connsiteY3" fmla="*/ 2862322 h 2862322"/>
                        <a:gd name="connsiteX4" fmla="*/ 0 w 2643206"/>
                        <a:gd name="connsiteY4" fmla="*/ 0 h 286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43206" h="2862322">
                          <a:moveTo>
                            <a:pt x="0" y="0"/>
                          </a:moveTo>
                          <a:lnTo>
                            <a:pt x="2643206" y="0"/>
                          </a:lnTo>
                          <a:lnTo>
                            <a:pt x="2643206" y="2862322"/>
                          </a:lnTo>
                          <a:lnTo>
                            <a:pt x="0" y="28623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000" b="1" dirty="0" smtClean="0">
                          <a:solidFill>
                            <a:srgbClr val="EE7F00"/>
                          </a:solidFill>
                        </a:rPr>
                        <a:t>Безопасность</a:t>
                      </a:r>
                    </a:p>
                  </p:txBody>
                </p:sp>
              </p:grpSp>
              <p:sp>
                <p:nvSpPr>
                  <p:cNvPr id="108" name="Овал 107"/>
                  <p:cNvSpPr/>
                  <p:nvPr/>
                </p:nvSpPr>
                <p:spPr>
                  <a:xfrm rot="20760000">
                    <a:off x="3556805" y="1156914"/>
                    <a:ext cx="547200" cy="547199"/>
                  </a:xfrm>
                  <a:prstGeom prst="ellipse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0" name="Овал 109"/>
                <p:cNvSpPr/>
                <p:nvPr/>
              </p:nvSpPr>
              <p:spPr>
                <a:xfrm>
                  <a:off x="3772807" y="1571612"/>
                  <a:ext cx="547200" cy="547200"/>
                </a:xfrm>
                <a:prstGeom prst="ellipse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6" name="Группа 125"/>
              <p:cNvGrpSpPr/>
              <p:nvPr/>
            </p:nvGrpSpPr>
            <p:grpSpPr>
              <a:xfrm>
                <a:off x="3805665" y="2285992"/>
                <a:ext cx="1333018" cy="975828"/>
                <a:chOff x="4162855" y="2285992"/>
                <a:chExt cx="1333018" cy="975828"/>
              </a:xfrm>
            </p:grpSpPr>
            <p:sp>
              <p:nvSpPr>
                <p:cNvPr id="113" name="Овал 112"/>
                <p:cNvSpPr/>
                <p:nvPr/>
              </p:nvSpPr>
              <p:spPr>
                <a:xfrm>
                  <a:off x="4948673" y="2714620"/>
                  <a:ext cx="547200" cy="547200"/>
                </a:xfrm>
                <a:prstGeom prst="ellipse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15" name="Группа 55"/>
                <p:cNvGrpSpPr/>
                <p:nvPr/>
              </p:nvGrpSpPr>
              <p:grpSpPr>
                <a:xfrm>
                  <a:off x="4162855" y="2285992"/>
                  <a:ext cx="1047266" cy="975828"/>
                  <a:chOff x="5901670" y="2285992"/>
                  <a:chExt cx="1047266" cy="975828"/>
                </a:xfrm>
              </p:grpSpPr>
              <p:sp>
                <p:nvSpPr>
                  <p:cNvPr id="124" name="Овал 123"/>
                  <p:cNvSpPr/>
                  <p:nvPr/>
                </p:nvSpPr>
                <p:spPr>
                  <a:xfrm>
                    <a:off x="6187421" y="2714620"/>
                    <a:ext cx="547200" cy="547200"/>
                  </a:xfrm>
                  <a:prstGeom prst="ellipse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17" name="Группа 58"/>
                  <p:cNvGrpSpPr/>
                  <p:nvPr/>
                </p:nvGrpSpPr>
                <p:grpSpPr>
                  <a:xfrm>
                    <a:off x="5901670" y="2285992"/>
                    <a:ext cx="1047266" cy="547200"/>
                    <a:chOff x="5758794" y="2143116"/>
                    <a:chExt cx="1047266" cy="547200"/>
                  </a:xfrm>
                </p:grpSpPr>
                <p:sp>
                  <p:nvSpPr>
                    <p:cNvPr id="122" name="Овал 121"/>
                    <p:cNvSpPr/>
                    <p:nvPr/>
                  </p:nvSpPr>
                  <p:spPr>
                    <a:xfrm>
                      <a:off x="6258860" y="2143116"/>
                      <a:ext cx="547200" cy="547200"/>
                    </a:xfrm>
                    <a:prstGeom prst="ellipse">
                      <a:avLst/>
                    </a:prstGeom>
                    <a:blipFill>
                      <a:blip r:embed="rId12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0" name="Овал 119"/>
                    <p:cNvSpPr/>
                    <p:nvPr/>
                  </p:nvSpPr>
                  <p:spPr>
                    <a:xfrm>
                      <a:off x="5758794" y="2143116"/>
                      <a:ext cx="547200" cy="547200"/>
                    </a:xfrm>
                    <a:prstGeom prst="ellipse">
                      <a:avLst/>
                    </a:prstGeom>
                    <a:blipFill>
                      <a:blip r:embed="rId13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</p:grpSp>
      <p:grpSp>
        <p:nvGrpSpPr>
          <p:cNvPr id="130" name="Группа 129"/>
          <p:cNvGrpSpPr/>
          <p:nvPr/>
        </p:nvGrpSpPr>
        <p:grpSpPr>
          <a:xfrm>
            <a:off x="357158" y="1874869"/>
            <a:ext cx="3571900" cy="1768445"/>
            <a:chOff x="357158" y="642918"/>
            <a:chExt cx="3571900" cy="1768445"/>
          </a:xfrm>
        </p:grpSpPr>
        <p:sp>
          <p:nvSpPr>
            <p:cNvPr id="131" name="TextBox 130"/>
            <p:cNvSpPr txBox="1"/>
            <p:nvPr/>
          </p:nvSpPr>
          <p:spPr>
            <a:xfrm>
              <a:off x="357158" y="642918"/>
              <a:ext cx="3571900" cy="954107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Створка ворот до 15,5 м</a:t>
              </a:r>
              <a:r>
                <a:rPr lang="ru-RU" sz="2000" b="1" baseline="30000" dirty="0" smtClean="0">
                  <a:solidFill>
                    <a:srgbClr val="EE7F00"/>
                  </a:solidFill>
                </a:rPr>
                <a:t>2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размер створки: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для секционных ворот 5х2,5 м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для поворотных ворот 3х2,5 м</a:t>
              </a:r>
            </a:p>
          </p:txBody>
        </p:sp>
        <p:grpSp>
          <p:nvGrpSpPr>
            <p:cNvPr id="132" name="Группа 74"/>
            <p:cNvGrpSpPr/>
            <p:nvPr/>
          </p:nvGrpSpPr>
          <p:grpSpPr>
            <a:xfrm>
              <a:off x="357158" y="1500174"/>
              <a:ext cx="2786082" cy="911189"/>
              <a:chOff x="3357554" y="785794"/>
              <a:chExt cx="2786082" cy="911189"/>
            </a:xfrm>
          </p:grpSpPr>
          <p:grpSp>
            <p:nvGrpSpPr>
              <p:cNvPr id="133" name="Группа 64"/>
              <p:cNvGrpSpPr/>
              <p:nvPr/>
            </p:nvGrpSpPr>
            <p:grpSpPr>
              <a:xfrm>
                <a:off x="3428993" y="1071546"/>
                <a:ext cx="2500329" cy="625437"/>
                <a:chOff x="2143108" y="1453040"/>
                <a:chExt cx="2500329" cy="625437"/>
              </a:xfrm>
            </p:grpSpPr>
            <p:sp>
              <p:nvSpPr>
                <p:cNvPr id="135" name="Овал 134"/>
                <p:cNvSpPr/>
                <p:nvPr/>
              </p:nvSpPr>
              <p:spPr>
                <a:xfrm>
                  <a:off x="2143108" y="1453040"/>
                  <a:ext cx="547200" cy="547200"/>
                </a:xfrm>
                <a:prstGeom prst="ellipse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2727601" y="1524479"/>
                  <a:ext cx="1915836" cy="553998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RAIL </a:t>
                  </a:r>
                  <a:r>
                    <a:rPr lang="ru-RU" sz="1000" b="1" dirty="0" smtClean="0">
                      <a:solidFill>
                        <a:srgbClr val="EE7F00"/>
                      </a:solidFill>
                    </a:rPr>
                    <a:t>19</a:t>
                  </a:r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00 / 2500 / 3100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направляющая</a:t>
                  </a: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1,9 м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 / </a:t>
                  </a:r>
                  <a:r>
                    <a:rPr lang="ru-RU" sz="1000" dirty="0" smtClean="0">
                      <a:solidFill>
                        <a:srgbClr val="003E88"/>
                      </a:solidFill>
                    </a:rPr>
                    <a:t>2,5 м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 / 3.1</a:t>
                  </a:r>
                  <a:r>
                    <a:rPr lang="ru-RU" sz="1000" dirty="0" smtClean="0">
                      <a:solidFill>
                        <a:srgbClr val="003E88"/>
                      </a:solidFill>
                    </a:rPr>
                    <a:t> м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34" name="TextBox 133"/>
              <p:cNvSpPr txBox="1"/>
              <p:nvPr/>
            </p:nvSpPr>
            <p:spPr>
              <a:xfrm>
                <a:off x="3357554" y="785794"/>
                <a:ext cx="2786082" cy="276999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- цепные направляющие разных длин:</a:t>
                </a:r>
              </a:p>
            </p:txBody>
          </p:sp>
        </p:grpSp>
      </p:grpSp>
      <p:sp>
        <p:nvSpPr>
          <p:cNvPr id="137" name="TextBox 136"/>
          <p:cNvSpPr txBox="1"/>
          <p:nvPr/>
        </p:nvSpPr>
        <p:spPr>
          <a:xfrm>
            <a:off x="357158" y="357166"/>
            <a:ext cx="3643338" cy="150810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Бытового применения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потолочного типа крепления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прост и удобен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легко смонтировать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малые габариты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корпус из ударопрочного </a:t>
            </a:r>
            <a:r>
              <a:rPr lang="en-US" sz="1200" dirty="0" smtClean="0">
                <a:solidFill>
                  <a:srgbClr val="003E88"/>
                </a:solidFill>
              </a:rPr>
              <a:t>ABS</a:t>
            </a:r>
            <a:r>
              <a:rPr lang="ru-RU" sz="1200" dirty="0" smtClean="0">
                <a:solidFill>
                  <a:srgbClr val="003E88"/>
                </a:solidFill>
              </a:rPr>
              <a:t>-пластика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встроенная лампа сервисного освещения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57158" y="3652067"/>
            <a:ext cx="2786082" cy="276999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E88"/>
                </a:solidFill>
              </a:rPr>
              <a:t>- притолока </a:t>
            </a:r>
            <a:r>
              <a:rPr lang="ru-RU" sz="1200" b="1" dirty="0" smtClean="0">
                <a:solidFill>
                  <a:srgbClr val="003E88"/>
                </a:solidFill>
              </a:rPr>
              <a:t>35 мм 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 descr="Zodi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572124" y="0"/>
            <a:ext cx="3571876" cy="3571876"/>
          </a:xfrm>
          <a:prstGeom prst="rect">
            <a:avLst/>
          </a:prstGeom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</a:t>
              </a:r>
              <a:r>
                <a:rPr lang="en-US" b="1" dirty="0" smtClean="0">
                  <a:solidFill>
                    <a:schemeClr val="bg1"/>
                  </a:solidFill>
                </a:rPr>
                <a:t>ZODIAC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grpSp>
        <p:nvGrpSpPr>
          <p:cNvPr id="3" name="Группа 67"/>
          <p:cNvGrpSpPr/>
          <p:nvPr/>
        </p:nvGrpSpPr>
        <p:grpSpPr>
          <a:xfrm>
            <a:off x="4572000" y="5572138"/>
            <a:ext cx="4143404" cy="714382"/>
            <a:chOff x="214282" y="857232"/>
            <a:chExt cx="4143404" cy="71438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42899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14282" y="1357298"/>
              <a:ext cx="414340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42910" y="857232"/>
              <a:ext cx="3571900" cy="28575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1428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Модель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857232"/>
              <a:ext cx="85725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Площадь створки, м</a:t>
              </a:r>
              <a:r>
                <a:rPr lang="ru-RU" sz="1000" b="1" baseline="30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14282" y="1142984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ZODIAC 60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1538" y="1142984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12,5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71538" y="1357298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15,5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14282" y="1357298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ZODIAC 100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000232" y="857232"/>
              <a:ext cx="121444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Скорость,</a:t>
              </a:r>
            </a:p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м/мин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14678" y="857232"/>
              <a:ext cx="1071570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Интенсивность, циклов в час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000232" y="1142984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7,8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000232" y="1357298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11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214678" y="1142984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&gt;2</a:t>
              </a:r>
              <a:r>
                <a:rPr lang="ru-RU" sz="1000" b="1" dirty="0" smtClean="0">
                  <a:solidFill>
                    <a:srgbClr val="003E88"/>
                  </a:solidFill>
                </a:rPr>
                <a:t>0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214678" y="1357298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&gt;2</a:t>
              </a:r>
              <a:r>
                <a:rPr lang="ru-RU" sz="1000" b="1" dirty="0" smtClean="0">
                  <a:solidFill>
                    <a:srgbClr val="003E88"/>
                  </a:solidFill>
                </a:rPr>
                <a:t>0</a:t>
              </a:r>
            </a:p>
          </p:txBody>
        </p:sp>
        <p:grpSp>
          <p:nvGrpSpPr>
            <p:cNvPr id="4" name="Группа 84"/>
            <p:cNvGrpSpPr/>
            <p:nvPr/>
          </p:nvGrpSpPr>
          <p:grpSpPr>
            <a:xfrm>
              <a:off x="1071538" y="857232"/>
              <a:ext cx="2" cy="714380"/>
              <a:chOff x="1357290" y="3857628"/>
              <a:chExt cx="2" cy="714380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1142977" y="4357693"/>
                <a:ext cx="428628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84"/>
            <p:cNvGrpSpPr/>
            <p:nvPr/>
          </p:nvGrpSpPr>
          <p:grpSpPr>
            <a:xfrm>
              <a:off x="2000232" y="857232"/>
              <a:ext cx="6" cy="714382"/>
              <a:chOff x="1357290" y="3857628"/>
              <a:chExt cx="6" cy="714382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rot="5400000">
                <a:off x="1142978" y="4357692"/>
                <a:ext cx="428631" cy="5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84"/>
            <p:cNvGrpSpPr/>
            <p:nvPr/>
          </p:nvGrpSpPr>
          <p:grpSpPr>
            <a:xfrm>
              <a:off x="3214678" y="857232"/>
              <a:ext cx="2" cy="714380"/>
              <a:chOff x="1357290" y="3857628"/>
              <a:chExt cx="2" cy="714380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>
                <a:off x="1142977" y="4357693"/>
                <a:ext cx="428628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/>
          <p:cNvSpPr txBox="1"/>
          <p:nvPr/>
        </p:nvSpPr>
        <p:spPr>
          <a:xfrm>
            <a:off x="357158" y="4111189"/>
            <a:ext cx="3786214" cy="2246769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Встроенный блок управления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Многофункциональный. Микропроцессорный. Простота и удобство настройки</a:t>
            </a:r>
          </a:p>
          <a:p>
            <a:endParaRPr lang="ru-RU" sz="1200" dirty="0" smtClean="0">
              <a:solidFill>
                <a:srgbClr val="003E88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программирование самообучением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замедление в конечных положениях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виртуальный </a:t>
            </a:r>
            <a:r>
              <a:rPr lang="ru-RU" sz="1200" dirty="0" err="1" smtClean="0">
                <a:solidFill>
                  <a:srgbClr val="003E88"/>
                </a:solidFill>
              </a:rPr>
              <a:t>энкодер</a:t>
            </a:r>
            <a:endParaRPr lang="ru-RU" sz="1200" dirty="0" smtClean="0">
              <a:solidFill>
                <a:srgbClr val="003E88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подключение фотоэлементов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тест фотоэлементов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автоматический/полуавтоматический режим работы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подключение внешних резервных аккумуляторов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357158" y="1946307"/>
            <a:ext cx="3571900" cy="1768445"/>
            <a:chOff x="357158" y="642918"/>
            <a:chExt cx="3571900" cy="1768445"/>
          </a:xfrm>
        </p:grpSpPr>
        <p:sp>
          <p:nvSpPr>
            <p:cNvPr id="72" name="TextBox 71"/>
            <p:cNvSpPr txBox="1"/>
            <p:nvPr/>
          </p:nvSpPr>
          <p:spPr>
            <a:xfrm>
              <a:off x="357158" y="642918"/>
              <a:ext cx="3571900" cy="954107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Створка ворот до 15,5 м</a:t>
              </a:r>
              <a:r>
                <a:rPr lang="ru-RU" sz="2000" b="1" baseline="30000" dirty="0" smtClean="0">
                  <a:solidFill>
                    <a:srgbClr val="EE7F00"/>
                  </a:solidFill>
                </a:rPr>
                <a:t>2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размер створки: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для секционных ворот 5х2,5 м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для поворотных ворот 3х2,5 м</a:t>
              </a:r>
            </a:p>
          </p:txBody>
        </p:sp>
        <p:grpSp>
          <p:nvGrpSpPr>
            <p:cNvPr id="7" name="Группа 74"/>
            <p:cNvGrpSpPr/>
            <p:nvPr/>
          </p:nvGrpSpPr>
          <p:grpSpPr>
            <a:xfrm>
              <a:off x="357158" y="1500174"/>
              <a:ext cx="2786082" cy="911189"/>
              <a:chOff x="3357554" y="785794"/>
              <a:chExt cx="2786082" cy="911189"/>
            </a:xfrm>
          </p:grpSpPr>
          <p:grpSp>
            <p:nvGrpSpPr>
              <p:cNvPr id="9" name="Группа 64"/>
              <p:cNvGrpSpPr/>
              <p:nvPr/>
            </p:nvGrpSpPr>
            <p:grpSpPr>
              <a:xfrm>
                <a:off x="3428993" y="1071546"/>
                <a:ext cx="2500329" cy="625437"/>
                <a:chOff x="2143108" y="1453040"/>
                <a:chExt cx="2500329" cy="625437"/>
              </a:xfrm>
            </p:grpSpPr>
            <p:sp>
              <p:nvSpPr>
                <p:cNvPr id="46" name="Овал 45"/>
                <p:cNvSpPr/>
                <p:nvPr/>
              </p:nvSpPr>
              <p:spPr>
                <a:xfrm>
                  <a:off x="2143108" y="1453040"/>
                  <a:ext cx="547200" cy="547200"/>
                </a:xfrm>
                <a:prstGeom prst="ellipse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727601" y="1524479"/>
                  <a:ext cx="1915836" cy="553998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RAIL </a:t>
                  </a:r>
                  <a:r>
                    <a:rPr lang="ru-RU" sz="1000" b="1" dirty="0" smtClean="0">
                      <a:solidFill>
                        <a:srgbClr val="EE7F00"/>
                      </a:solidFill>
                    </a:rPr>
                    <a:t>19</a:t>
                  </a:r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00 / 2500 / 3100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направляющая</a:t>
                  </a: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1,9 м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 / </a:t>
                  </a:r>
                  <a:r>
                    <a:rPr lang="ru-RU" sz="1000" dirty="0" smtClean="0">
                      <a:solidFill>
                        <a:srgbClr val="003E88"/>
                      </a:solidFill>
                    </a:rPr>
                    <a:t>2,5 м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 / 3.1</a:t>
                  </a:r>
                  <a:r>
                    <a:rPr lang="ru-RU" sz="1000" dirty="0" smtClean="0">
                      <a:solidFill>
                        <a:srgbClr val="003E88"/>
                      </a:solidFill>
                    </a:rPr>
                    <a:t> м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3357554" y="785794"/>
                <a:ext cx="2786082" cy="276999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- цепные направляющие разных длин:</a:t>
                </a:r>
              </a:p>
            </p:txBody>
          </p:sp>
        </p:grpSp>
      </p:grpSp>
      <p:grpSp>
        <p:nvGrpSpPr>
          <p:cNvPr id="10" name="Группа 95"/>
          <p:cNvGrpSpPr/>
          <p:nvPr/>
        </p:nvGrpSpPr>
        <p:grpSpPr>
          <a:xfrm>
            <a:off x="4429156" y="3649807"/>
            <a:ext cx="4786314" cy="1565143"/>
            <a:chOff x="4357686" y="3435493"/>
            <a:chExt cx="4786314" cy="1565143"/>
          </a:xfrm>
        </p:grpSpPr>
        <p:grpSp>
          <p:nvGrpSpPr>
            <p:cNvPr id="11" name="Группа 75"/>
            <p:cNvGrpSpPr/>
            <p:nvPr/>
          </p:nvGrpSpPr>
          <p:grpSpPr>
            <a:xfrm>
              <a:off x="4357686" y="3435493"/>
              <a:ext cx="4786314" cy="1554131"/>
              <a:chOff x="3357554" y="785794"/>
              <a:chExt cx="4786314" cy="1554131"/>
            </a:xfrm>
          </p:grpSpPr>
          <p:grpSp>
            <p:nvGrpSpPr>
              <p:cNvPr id="12" name="Группа 78"/>
              <p:cNvGrpSpPr/>
              <p:nvPr/>
            </p:nvGrpSpPr>
            <p:grpSpPr>
              <a:xfrm>
                <a:off x="3428993" y="1071546"/>
                <a:ext cx="2214577" cy="1268379"/>
                <a:chOff x="2143108" y="1453040"/>
                <a:chExt cx="2214577" cy="1268379"/>
              </a:xfrm>
            </p:grpSpPr>
            <p:sp>
              <p:nvSpPr>
                <p:cNvPr id="81" name="Овал 80"/>
                <p:cNvSpPr/>
                <p:nvPr/>
              </p:nvSpPr>
              <p:spPr>
                <a:xfrm>
                  <a:off x="2143108" y="1453040"/>
                  <a:ext cx="547200" cy="547200"/>
                </a:xfrm>
                <a:prstGeom prst="ellipse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2727601" y="1524479"/>
                  <a:ext cx="1630084" cy="553998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Arm for sect. doors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Рычаг для секционных ворот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2143108" y="2095982"/>
                  <a:ext cx="547200" cy="547200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2727601" y="2167421"/>
                  <a:ext cx="1630084" cy="553998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err="1" smtClean="0">
                      <a:solidFill>
                        <a:srgbClr val="EE7F00"/>
                      </a:solidFill>
                    </a:rPr>
                    <a:t>Emerg</a:t>
                  </a:r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. Bat. KIT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Комплект аккумуляторов с зарядным устройством</a:t>
                  </a: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3357554" y="785794"/>
                <a:ext cx="4786314" cy="279259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rgbClr val="EE7F00"/>
                    </a:solidFill>
                  </a:rPr>
                  <a:t>ДОПОЛНИТЕЛЬНЫЕ АКСЕССУАРЫ</a:t>
                </a:r>
              </a:p>
            </p:txBody>
          </p:sp>
        </p:grpSp>
        <p:grpSp>
          <p:nvGrpSpPr>
            <p:cNvPr id="13" name="Группа 86"/>
            <p:cNvGrpSpPr/>
            <p:nvPr/>
          </p:nvGrpSpPr>
          <p:grpSpPr>
            <a:xfrm>
              <a:off x="6858016" y="3714752"/>
              <a:ext cx="2143140" cy="1285884"/>
              <a:chOff x="2143108" y="1453040"/>
              <a:chExt cx="2143140" cy="1285884"/>
            </a:xfrm>
          </p:grpSpPr>
          <p:grpSp>
            <p:nvGrpSpPr>
              <p:cNvPr id="14" name="Группа 88"/>
              <p:cNvGrpSpPr/>
              <p:nvPr/>
            </p:nvGrpSpPr>
            <p:grpSpPr>
              <a:xfrm>
                <a:off x="2143108" y="1453040"/>
                <a:ext cx="2143140" cy="1207647"/>
                <a:chOff x="2143108" y="1453040"/>
                <a:chExt cx="2143140" cy="1207647"/>
              </a:xfrm>
            </p:grpSpPr>
            <p:sp>
              <p:nvSpPr>
                <p:cNvPr id="91" name="Овал 90"/>
                <p:cNvSpPr/>
                <p:nvPr/>
              </p:nvSpPr>
              <p:spPr>
                <a:xfrm>
                  <a:off x="2143108" y="1453040"/>
                  <a:ext cx="547200" cy="547200"/>
                </a:xfrm>
                <a:prstGeom prst="ellipse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727601" y="1524479"/>
                  <a:ext cx="1558647" cy="553998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Adapter arm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адаптер для поворотных ворот</a:t>
                  </a:r>
                </a:p>
              </p:txBody>
            </p:sp>
            <p:sp>
              <p:nvSpPr>
                <p:cNvPr id="95" name="Овал 94"/>
                <p:cNvSpPr/>
                <p:nvPr/>
              </p:nvSpPr>
              <p:spPr>
                <a:xfrm>
                  <a:off x="2143108" y="2113487"/>
                  <a:ext cx="547200" cy="547200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2727600" y="2184926"/>
                <a:ext cx="1558647" cy="553998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Central support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Дополнительный крепеж для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RAIL 3100</a:t>
                </a:r>
                <a:endParaRPr lang="ru-RU" sz="1000" dirty="0" smtClean="0">
                  <a:solidFill>
                    <a:srgbClr val="003E88"/>
                  </a:solidFill>
                </a:endParaRPr>
              </a:p>
            </p:txBody>
          </p:sp>
        </p:grpSp>
      </p:grpSp>
      <p:grpSp>
        <p:nvGrpSpPr>
          <p:cNvPr id="15" name="Группа 128"/>
          <p:cNvGrpSpPr/>
          <p:nvPr/>
        </p:nvGrpSpPr>
        <p:grpSpPr>
          <a:xfrm>
            <a:off x="3500430" y="714356"/>
            <a:ext cx="2714644" cy="2571768"/>
            <a:chOff x="3772807" y="690052"/>
            <a:chExt cx="2714644" cy="2571768"/>
          </a:xfrm>
        </p:grpSpPr>
        <p:sp>
          <p:nvSpPr>
            <p:cNvPr id="107" name="TextBox 106"/>
            <p:cNvSpPr txBox="1"/>
            <p:nvPr/>
          </p:nvSpPr>
          <p:spPr>
            <a:xfrm>
              <a:off x="4558625" y="690052"/>
              <a:ext cx="1071570" cy="285752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EE7F00"/>
                  </a:solidFill>
                </a:rPr>
                <a:t>АКСЕССУАРЫ</a:t>
              </a:r>
            </a:p>
          </p:txBody>
        </p:sp>
        <p:grpSp>
          <p:nvGrpSpPr>
            <p:cNvPr id="16" name="Группа 127"/>
            <p:cNvGrpSpPr/>
            <p:nvPr/>
          </p:nvGrpSpPr>
          <p:grpSpPr>
            <a:xfrm>
              <a:off x="3772807" y="1142984"/>
              <a:ext cx="2714644" cy="2118836"/>
              <a:chOff x="3772807" y="1142984"/>
              <a:chExt cx="2714644" cy="2118836"/>
            </a:xfrm>
          </p:grpSpPr>
          <p:grpSp>
            <p:nvGrpSpPr>
              <p:cNvPr id="19" name="Группа 110"/>
              <p:cNvGrpSpPr/>
              <p:nvPr/>
            </p:nvGrpSpPr>
            <p:grpSpPr>
              <a:xfrm>
                <a:off x="3772807" y="1142984"/>
                <a:ext cx="2714644" cy="1603543"/>
                <a:chOff x="3556805" y="1142984"/>
                <a:chExt cx="2714644" cy="1603543"/>
              </a:xfrm>
            </p:grpSpPr>
            <p:grpSp>
              <p:nvGrpSpPr>
                <p:cNvPr id="20" name="Группа 108"/>
                <p:cNvGrpSpPr/>
                <p:nvPr/>
              </p:nvGrpSpPr>
              <p:grpSpPr>
                <a:xfrm>
                  <a:off x="3556805" y="1142984"/>
                  <a:ext cx="2714644" cy="1603543"/>
                  <a:chOff x="3556805" y="1156914"/>
                  <a:chExt cx="2714644" cy="1603543"/>
                </a:xfrm>
              </p:grpSpPr>
              <p:grpSp>
                <p:nvGrpSpPr>
                  <p:cNvPr id="24" name="Группа 112"/>
                  <p:cNvGrpSpPr/>
                  <p:nvPr/>
                </p:nvGrpSpPr>
                <p:grpSpPr>
                  <a:xfrm>
                    <a:off x="4065051" y="1167286"/>
                    <a:ext cx="2206398" cy="1593171"/>
                    <a:chOff x="6030767" y="4853498"/>
                    <a:chExt cx="3467196" cy="2503556"/>
                  </a:xfrm>
                </p:grpSpPr>
                <p:sp>
                  <p:nvSpPr>
                    <p:cNvPr id="105" name="Овал 104"/>
                    <p:cNvSpPr/>
                    <p:nvPr/>
                  </p:nvSpPr>
                  <p:spPr>
                    <a:xfrm>
                      <a:off x="6030767" y="4853498"/>
                      <a:ext cx="859885" cy="859886"/>
                    </a:xfrm>
                    <a:prstGeom prst="ellipse">
                      <a:avLst/>
                    </a:prstGeom>
                    <a:blipFill>
                      <a:blip r:embed="rId8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7395645" y="5398498"/>
                      <a:ext cx="2102318" cy="386919"/>
                    </a:xfrm>
                    <a:custGeom>
                      <a:avLst/>
                      <a:gdLst>
                        <a:gd name="connsiteX0" fmla="*/ 0 w 2643206"/>
                        <a:gd name="connsiteY0" fmla="*/ 0 h 2862322"/>
                        <a:gd name="connsiteX1" fmla="*/ 2643206 w 2643206"/>
                        <a:gd name="connsiteY1" fmla="*/ 0 h 2862322"/>
                        <a:gd name="connsiteX2" fmla="*/ 2643206 w 2643206"/>
                        <a:gd name="connsiteY2" fmla="*/ 2862322 h 2862322"/>
                        <a:gd name="connsiteX3" fmla="*/ 0 w 2643206"/>
                        <a:gd name="connsiteY3" fmla="*/ 2862322 h 2862322"/>
                        <a:gd name="connsiteX4" fmla="*/ 0 w 2643206"/>
                        <a:gd name="connsiteY4" fmla="*/ 0 h 286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43206" h="2862322">
                          <a:moveTo>
                            <a:pt x="0" y="0"/>
                          </a:moveTo>
                          <a:lnTo>
                            <a:pt x="2643206" y="0"/>
                          </a:lnTo>
                          <a:lnTo>
                            <a:pt x="2643206" y="2862322"/>
                          </a:lnTo>
                          <a:lnTo>
                            <a:pt x="0" y="28623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000" b="1" dirty="0" smtClean="0">
                          <a:solidFill>
                            <a:srgbClr val="EE7F00"/>
                          </a:solidFill>
                        </a:rPr>
                        <a:t>Управление</a:t>
                      </a:r>
                    </a:p>
                  </p:txBody>
                </p:sp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7395645" y="6970135"/>
                      <a:ext cx="2102318" cy="386919"/>
                    </a:xfrm>
                    <a:custGeom>
                      <a:avLst/>
                      <a:gdLst>
                        <a:gd name="connsiteX0" fmla="*/ 0 w 2643206"/>
                        <a:gd name="connsiteY0" fmla="*/ 0 h 2862322"/>
                        <a:gd name="connsiteX1" fmla="*/ 2643206 w 2643206"/>
                        <a:gd name="connsiteY1" fmla="*/ 0 h 2862322"/>
                        <a:gd name="connsiteX2" fmla="*/ 2643206 w 2643206"/>
                        <a:gd name="connsiteY2" fmla="*/ 2862322 h 2862322"/>
                        <a:gd name="connsiteX3" fmla="*/ 0 w 2643206"/>
                        <a:gd name="connsiteY3" fmla="*/ 2862322 h 2862322"/>
                        <a:gd name="connsiteX4" fmla="*/ 0 w 2643206"/>
                        <a:gd name="connsiteY4" fmla="*/ 0 h 286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43206" h="2862322">
                          <a:moveTo>
                            <a:pt x="0" y="0"/>
                          </a:moveTo>
                          <a:lnTo>
                            <a:pt x="2643206" y="0"/>
                          </a:lnTo>
                          <a:lnTo>
                            <a:pt x="2643206" y="2862322"/>
                          </a:lnTo>
                          <a:lnTo>
                            <a:pt x="0" y="28623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000" b="1" dirty="0" smtClean="0">
                          <a:solidFill>
                            <a:srgbClr val="EE7F00"/>
                          </a:solidFill>
                        </a:rPr>
                        <a:t>Безопасность</a:t>
                      </a:r>
                    </a:p>
                  </p:txBody>
                </p:sp>
              </p:grpSp>
              <p:sp>
                <p:nvSpPr>
                  <p:cNvPr id="108" name="Овал 107"/>
                  <p:cNvSpPr/>
                  <p:nvPr/>
                </p:nvSpPr>
                <p:spPr>
                  <a:xfrm rot="20760000">
                    <a:off x="3556805" y="1156914"/>
                    <a:ext cx="547200" cy="547199"/>
                  </a:xfrm>
                  <a:prstGeom prst="ellipse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0" name="Овал 109"/>
                <p:cNvSpPr/>
                <p:nvPr/>
              </p:nvSpPr>
              <p:spPr>
                <a:xfrm>
                  <a:off x="3772807" y="1571612"/>
                  <a:ext cx="547200" cy="547200"/>
                </a:xfrm>
                <a:prstGeom prst="ellipse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6" name="Группа 125"/>
              <p:cNvGrpSpPr/>
              <p:nvPr/>
            </p:nvGrpSpPr>
            <p:grpSpPr>
              <a:xfrm>
                <a:off x="3805665" y="2285992"/>
                <a:ext cx="1333018" cy="975828"/>
                <a:chOff x="4162855" y="2285992"/>
                <a:chExt cx="1333018" cy="975828"/>
              </a:xfrm>
            </p:grpSpPr>
            <p:sp>
              <p:nvSpPr>
                <p:cNvPr id="113" name="Овал 112"/>
                <p:cNvSpPr/>
                <p:nvPr/>
              </p:nvSpPr>
              <p:spPr>
                <a:xfrm>
                  <a:off x="4948673" y="2714620"/>
                  <a:ext cx="547200" cy="547200"/>
                </a:xfrm>
                <a:prstGeom prst="ellipse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9" name="Группа 55"/>
                <p:cNvGrpSpPr/>
                <p:nvPr/>
              </p:nvGrpSpPr>
              <p:grpSpPr>
                <a:xfrm>
                  <a:off x="4162855" y="2285992"/>
                  <a:ext cx="1047266" cy="975828"/>
                  <a:chOff x="5901670" y="2285992"/>
                  <a:chExt cx="1047266" cy="975828"/>
                </a:xfrm>
              </p:grpSpPr>
              <p:sp>
                <p:nvSpPr>
                  <p:cNvPr id="124" name="Овал 123"/>
                  <p:cNvSpPr/>
                  <p:nvPr/>
                </p:nvSpPr>
                <p:spPr>
                  <a:xfrm>
                    <a:off x="6187421" y="2714620"/>
                    <a:ext cx="547200" cy="547200"/>
                  </a:xfrm>
                  <a:prstGeom prst="ellipse">
                    <a:avLst/>
                  </a:prstGeom>
                  <a:blipFill>
                    <a:blip r:embed="rId12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31" name="Группа 58"/>
                  <p:cNvGrpSpPr/>
                  <p:nvPr/>
                </p:nvGrpSpPr>
                <p:grpSpPr>
                  <a:xfrm>
                    <a:off x="5901670" y="2285992"/>
                    <a:ext cx="1047266" cy="547200"/>
                    <a:chOff x="5758794" y="2143116"/>
                    <a:chExt cx="1047266" cy="547200"/>
                  </a:xfrm>
                </p:grpSpPr>
                <p:sp>
                  <p:nvSpPr>
                    <p:cNvPr id="122" name="Овал 121"/>
                    <p:cNvSpPr/>
                    <p:nvPr/>
                  </p:nvSpPr>
                  <p:spPr>
                    <a:xfrm>
                      <a:off x="6258860" y="2143116"/>
                      <a:ext cx="547200" cy="547200"/>
                    </a:xfrm>
                    <a:prstGeom prst="ellipse">
                      <a:avLst/>
                    </a:prstGeom>
                    <a:blipFill>
                      <a:blip r:embed="rId13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0" name="Овал 119"/>
                    <p:cNvSpPr/>
                    <p:nvPr/>
                  </p:nvSpPr>
                  <p:spPr>
                    <a:xfrm>
                      <a:off x="5758794" y="2143116"/>
                      <a:ext cx="547200" cy="547200"/>
                    </a:xfrm>
                    <a:prstGeom prst="ellipse">
                      <a:avLst/>
                    </a:prstGeom>
                    <a:blipFill>
                      <a:blip r:embed="rId14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80" name="TextBox 79"/>
          <p:cNvSpPr txBox="1"/>
          <p:nvPr/>
        </p:nvSpPr>
        <p:spPr>
          <a:xfrm>
            <a:off x="357158" y="428604"/>
            <a:ext cx="3643338" cy="150810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Бытового применения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потолочного типа крепления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прост и удобен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время монтажа на 40% меньше!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еще меньшие габариты!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корпус из ударопрочного </a:t>
            </a:r>
            <a:r>
              <a:rPr lang="en-US" sz="1200" dirty="0" smtClean="0">
                <a:solidFill>
                  <a:srgbClr val="003E88"/>
                </a:solidFill>
              </a:rPr>
              <a:t>ABS</a:t>
            </a:r>
            <a:r>
              <a:rPr lang="ru-RU" sz="1200" dirty="0" smtClean="0">
                <a:solidFill>
                  <a:srgbClr val="003E88"/>
                </a:solidFill>
              </a:rPr>
              <a:t>-пластика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встроенная лампа сервисного освещения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7158" y="3723505"/>
            <a:ext cx="2786082" cy="276999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E88"/>
                </a:solidFill>
              </a:rPr>
              <a:t>- притолока </a:t>
            </a:r>
            <a:r>
              <a:rPr lang="ru-RU" sz="1200" b="1" dirty="0" smtClean="0">
                <a:solidFill>
                  <a:srgbClr val="003E88"/>
                </a:solidFill>
              </a:rPr>
              <a:t>35 мм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5072066" y="255136"/>
            <a:ext cx="4071934" cy="3102426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Комплект  </a:t>
              </a:r>
              <a:r>
                <a:rPr lang="en-US" b="1" dirty="0" smtClean="0">
                  <a:solidFill>
                    <a:schemeClr val="bg1"/>
                  </a:solidFill>
                </a:rPr>
                <a:t>ROOF KIT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72000" y="4000504"/>
            <a:ext cx="4500594" cy="2246769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Встроенный блок управления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Многофункциональный. Микропроцессорный. Простота и удобство настройки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программирование самообучением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замедление в конечных положениях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виртуальный </a:t>
            </a:r>
            <a:r>
              <a:rPr lang="ru-RU" sz="1200" dirty="0" err="1" smtClean="0">
                <a:solidFill>
                  <a:srgbClr val="003E88"/>
                </a:solidFill>
              </a:rPr>
              <a:t>энкодер</a:t>
            </a:r>
            <a:endParaRPr lang="ru-RU" sz="1200" dirty="0" smtClean="0">
              <a:solidFill>
                <a:srgbClr val="003E88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подключение фотоэлементов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тест фотоэлементов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автоматический/полуавтоматический режим работы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подключение внешних резервных аккумуляторов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3E88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7158" y="2500306"/>
            <a:ext cx="3571900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Створка ворот до 12,5 м</a:t>
            </a:r>
            <a:r>
              <a:rPr lang="ru-RU" sz="2000" b="1" baseline="30000" dirty="0" smtClean="0">
                <a:solidFill>
                  <a:srgbClr val="EE7F00"/>
                </a:solidFill>
              </a:rPr>
              <a:t>2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размер створки: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для секционных ворот 5х2,5 м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для поворотных ворот 3х2,5 м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5720" y="647153"/>
            <a:ext cx="4786346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Полный комплект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включает все самое необходимое: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500034" y="1285860"/>
            <a:ext cx="4500594" cy="547241"/>
            <a:chOff x="285720" y="1357257"/>
            <a:chExt cx="4500594" cy="547241"/>
          </a:xfrm>
        </p:grpSpPr>
        <p:grpSp>
          <p:nvGrpSpPr>
            <p:cNvPr id="37" name="Группа 79"/>
            <p:cNvGrpSpPr/>
            <p:nvPr/>
          </p:nvGrpSpPr>
          <p:grpSpPr>
            <a:xfrm>
              <a:off x="285720" y="1357257"/>
              <a:ext cx="3214710" cy="547241"/>
              <a:chOff x="6806989" y="3745370"/>
              <a:chExt cx="5051695" cy="859968"/>
            </a:xfrm>
          </p:grpSpPr>
          <p:grpSp>
            <p:nvGrpSpPr>
              <p:cNvPr id="38" name="Группа 112"/>
              <p:cNvGrpSpPr/>
              <p:nvPr/>
            </p:nvGrpSpPr>
            <p:grpSpPr>
              <a:xfrm>
                <a:off x="6806989" y="3745370"/>
                <a:ext cx="2347252" cy="859886"/>
                <a:chOff x="6164047" y="4853498"/>
                <a:chExt cx="2347252" cy="859886"/>
              </a:xfrm>
            </p:grpSpPr>
            <p:sp>
              <p:nvSpPr>
                <p:cNvPr id="52" name="Овал 51"/>
                <p:cNvSpPr/>
                <p:nvPr/>
              </p:nvSpPr>
              <p:spPr>
                <a:xfrm>
                  <a:off x="6164047" y="4853498"/>
                  <a:ext cx="859886" cy="859886"/>
                </a:xfrm>
                <a:prstGeom prst="ellipse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082539" y="4965756"/>
                  <a:ext cx="1428760" cy="628744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ZENITH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привод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42" name="Группа 25"/>
              <p:cNvGrpSpPr/>
              <p:nvPr/>
            </p:nvGrpSpPr>
            <p:grpSpPr>
              <a:xfrm>
                <a:off x="8939929" y="3745434"/>
                <a:ext cx="2918755" cy="859904"/>
                <a:chOff x="7406203" y="2639320"/>
                <a:chExt cx="2918755" cy="859904"/>
              </a:xfrm>
            </p:grpSpPr>
            <p:sp>
              <p:nvSpPr>
                <p:cNvPr id="48" name="Овал 47"/>
                <p:cNvSpPr/>
                <p:nvPr/>
              </p:nvSpPr>
              <p:spPr>
                <a:xfrm>
                  <a:off x="7406203" y="2639320"/>
                  <a:ext cx="859887" cy="859904"/>
                </a:xfrm>
                <a:prstGeom prst="ellipse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8324693" y="2751584"/>
                  <a:ext cx="2000265" cy="628758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RAIL 2500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направляющая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</p:grpSp>
        <p:grpSp>
          <p:nvGrpSpPr>
            <p:cNvPr id="59" name="Группа 58"/>
            <p:cNvGrpSpPr/>
            <p:nvPr/>
          </p:nvGrpSpPr>
          <p:grpSpPr>
            <a:xfrm>
              <a:off x="3292608" y="1357277"/>
              <a:ext cx="1493706" cy="547200"/>
              <a:chOff x="6286512" y="3596181"/>
              <a:chExt cx="1493706" cy="54720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6286512" y="3596181"/>
                <a:ext cx="547200" cy="547200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871007" y="3667618"/>
                <a:ext cx="909211" cy="400110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BRAVO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357158" y="4034387"/>
            <a:ext cx="3643338" cy="150810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Бытового применения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потолочного типа крепления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прост и удобен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легко смонтировать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малые габариты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корпус из ударопрочного </a:t>
            </a:r>
            <a:r>
              <a:rPr lang="en-US" sz="1200" dirty="0" smtClean="0">
                <a:solidFill>
                  <a:srgbClr val="003E88"/>
                </a:solidFill>
              </a:rPr>
              <a:t>ABS</a:t>
            </a:r>
            <a:r>
              <a:rPr lang="ru-RU" sz="1200" dirty="0" smtClean="0">
                <a:solidFill>
                  <a:srgbClr val="003E88"/>
                </a:solidFill>
              </a:rPr>
              <a:t>-пластика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встроенная лампа сервисного освещения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2" descr="mercur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6446" y="285727"/>
            <a:ext cx="3357554" cy="6319729"/>
          </a:xfrm>
          <a:prstGeom prst="rect">
            <a:avLst/>
          </a:prstGeom>
          <a:noFill/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</a:t>
              </a:r>
              <a:r>
                <a:rPr lang="en-US" b="1" dirty="0" smtClean="0">
                  <a:solidFill>
                    <a:schemeClr val="bg1"/>
                  </a:solidFill>
                </a:rPr>
                <a:t>MERCURY CV+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285720" y="5572138"/>
            <a:ext cx="4214842" cy="500070"/>
            <a:chOff x="285720" y="5572138"/>
            <a:chExt cx="4214842" cy="500070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3571868" y="5572138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" name="Группа 67"/>
            <p:cNvGrpSpPr/>
            <p:nvPr/>
          </p:nvGrpSpPr>
          <p:grpSpPr>
            <a:xfrm>
              <a:off x="285720" y="5572138"/>
              <a:ext cx="4143404" cy="500070"/>
              <a:chOff x="214282" y="857232"/>
              <a:chExt cx="4143404" cy="500070"/>
            </a:xfrm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3428992" y="857232"/>
                <a:ext cx="928694" cy="285752"/>
              </a:xfrm>
              <a:prstGeom prst="roundRect">
                <a:avLst>
                  <a:gd name="adj" fmla="val 37650"/>
                </a:avLst>
              </a:prstGeom>
              <a:solidFill>
                <a:srgbClr val="003E8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>
                <a:noAutofit/>
              </a:bodyPr>
              <a:lstStyle/>
              <a:p>
                <a:pPr algn="ctr"/>
                <a:endParaRPr lang="ru-RU" sz="10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42910" y="857232"/>
                <a:ext cx="3571900" cy="285754"/>
              </a:xfrm>
              <a:prstGeom prst="roundRect">
                <a:avLst>
                  <a:gd name="adj" fmla="val 37650"/>
                </a:avLst>
              </a:prstGeom>
              <a:solidFill>
                <a:srgbClr val="003E8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>
                <a:noAutofit/>
              </a:bodyPr>
              <a:lstStyle/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214282" y="857232"/>
                <a:ext cx="928694" cy="285752"/>
              </a:xfrm>
              <a:prstGeom prst="roundRect">
                <a:avLst>
                  <a:gd name="adj" fmla="val 37650"/>
                </a:avLst>
              </a:prstGeom>
              <a:solidFill>
                <a:srgbClr val="003E8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Модель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1214414" y="857232"/>
                <a:ext cx="857256" cy="285752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1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Площадь створки, м</a:t>
                </a:r>
                <a:r>
                  <a:rPr lang="ru-RU" sz="1000" b="1" baseline="30000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214282" y="1142984"/>
                <a:ext cx="928694" cy="214314"/>
              </a:xfrm>
              <a:prstGeom prst="roundRect">
                <a:avLst>
                  <a:gd name="adj" fmla="val 37650"/>
                </a:avLst>
              </a:prstGeom>
              <a:noFill/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3E88"/>
                    </a:solidFill>
                  </a:rPr>
                  <a:t>MERCURY CV+</a:t>
                </a:r>
                <a:endParaRPr lang="ru-RU" sz="1000" b="1" dirty="0" smtClean="0">
                  <a:solidFill>
                    <a:srgbClr val="003E88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214414" y="1142984"/>
                <a:ext cx="928694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1"/>
              <a:lstStyle/>
              <a:p>
                <a:pPr algn="ctr"/>
                <a:r>
                  <a:rPr lang="en-US" sz="1000" b="1" dirty="0" smtClean="0">
                    <a:solidFill>
                      <a:srgbClr val="003E88"/>
                    </a:solidFill>
                  </a:rPr>
                  <a:t>25</a:t>
                </a:r>
                <a:endParaRPr lang="ru-RU" sz="1000" b="1" dirty="0" smtClean="0">
                  <a:solidFill>
                    <a:srgbClr val="003E88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2000232" y="857232"/>
                <a:ext cx="1214446" cy="285752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1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Скорость,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обмин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071802" y="857232"/>
                <a:ext cx="1285884" cy="285754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1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Непрерывность использования, цикл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000232" y="1142984"/>
                <a:ext cx="121444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1"/>
              <a:lstStyle/>
              <a:p>
                <a:pPr algn="ctr"/>
                <a:r>
                  <a:rPr lang="ru-RU" sz="1000" b="1" dirty="0" smtClean="0">
                    <a:solidFill>
                      <a:srgbClr val="003E88"/>
                    </a:solidFill>
                  </a:rPr>
                  <a:t>23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143240" y="1142984"/>
                <a:ext cx="1143008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1"/>
              <a:lstStyle/>
              <a:p>
                <a:pPr algn="ctr"/>
                <a:r>
                  <a:rPr lang="en-US" sz="1000" b="1" dirty="0" smtClean="0">
                    <a:solidFill>
                      <a:srgbClr val="003E88"/>
                    </a:solidFill>
                  </a:rPr>
                  <a:t>&gt;</a:t>
                </a:r>
                <a:r>
                  <a:rPr lang="ru-RU" sz="1000" b="1" dirty="0" smtClean="0">
                    <a:solidFill>
                      <a:srgbClr val="003E88"/>
                    </a:solidFill>
                  </a:rPr>
                  <a:t>5</a:t>
                </a:r>
              </a:p>
            </p:txBody>
          </p:sp>
          <p:grpSp>
            <p:nvGrpSpPr>
              <p:cNvPr id="4" name="Группа 84"/>
              <p:cNvGrpSpPr/>
              <p:nvPr/>
            </p:nvGrpSpPr>
            <p:grpSpPr>
              <a:xfrm>
                <a:off x="1142972" y="857232"/>
                <a:ext cx="1857396" cy="500070"/>
                <a:chOff x="1428724" y="3857628"/>
                <a:chExt cx="1857396" cy="500070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rot="5400000">
                  <a:off x="1321569" y="4250539"/>
                  <a:ext cx="214318" cy="0"/>
                </a:xfrm>
                <a:prstGeom prst="line">
                  <a:avLst/>
                </a:prstGeom>
                <a:ln>
                  <a:solidFill>
                    <a:srgbClr val="003E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rot="5400000">
                  <a:off x="1285848" y="4000504"/>
                  <a:ext cx="28575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 rot="5400000">
                  <a:off x="2321701" y="4250539"/>
                  <a:ext cx="214318" cy="0"/>
                </a:xfrm>
                <a:prstGeom prst="line">
                  <a:avLst/>
                </a:prstGeom>
                <a:ln>
                  <a:solidFill>
                    <a:srgbClr val="003E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 rot="5400000">
                  <a:off x="2285980" y="4000504"/>
                  <a:ext cx="28575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 rot="5400000">
                  <a:off x="3178961" y="4250539"/>
                  <a:ext cx="214318" cy="0"/>
                </a:xfrm>
                <a:prstGeom prst="line">
                  <a:avLst/>
                </a:prstGeom>
                <a:ln>
                  <a:solidFill>
                    <a:srgbClr val="003E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 rot="5400000">
                  <a:off x="3143240" y="4000504"/>
                  <a:ext cx="28575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1" name="TextBox 70"/>
          <p:cNvSpPr txBox="1"/>
          <p:nvPr/>
        </p:nvSpPr>
        <p:spPr>
          <a:xfrm>
            <a:off x="285720" y="2928934"/>
            <a:ext cx="3571900" cy="187743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Встроенный блок управления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Многофункциональный. Микропроцессорный. Простота и удобство настройки. Индикация действий</a:t>
            </a:r>
          </a:p>
          <a:p>
            <a:endParaRPr lang="ru-RU" sz="1200" dirty="0" smtClean="0">
              <a:solidFill>
                <a:srgbClr val="003E88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программирование самообучением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замедление в конечных положениях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6 режимов работы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все аксессуары безопасности</a:t>
            </a:r>
          </a:p>
        </p:txBody>
      </p:sp>
      <p:grpSp>
        <p:nvGrpSpPr>
          <p:cNvPr id="15" name="Группа 128"/>
          <p:cNvGrpSpPr/>
          <p:nvPr/>
        </p:nvGrpSpPr>
        <p:grpSpPr>
          <a:xfrm>
            <a:off x="4714876" y="3714752"/>
            <a:ext cx="2714644" cy="2571768"/>
            <a:chOff x="3772807" y="690052"/>
            <a:chExt cx="2714644" cy="2571768"/>
          </a:xfrm>
        </p:grpSpPr>
        <p:sp>
          <p:nvSpPr>
            <p:cNvPr id="107" name="TextBox 106"/>
            <p:cNvSpPr txBox="1"/>
            <p:nvPr/>
          </p:nvSpPr>
          <p:spPr>
            <a:xfrm>
              <a:off x="4558625" y="690052"/>
              <a:ext cx="1071570" cy="285752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EE7F00"/>
                  </a:solidFill>
                </a:rPr>
                <a:t>АКСЕССУАРЫ</a:t>
              </a:r>
            </a:p>
          </p:txBody>
        </p:sp>
        <p:grpSp>
          <p:nvGrpSpPr>
            <p:cNvPr id="16" name="Группа 127"/>
            <p:cNvGrpSpPr/>
            <p:nvPr/>
          </p:nvGrpSpPr>
          <p:grpSpPr>
            <a:xfrm>
              <a:off x="3772807" y="1142984"/>
              <a:ext cx="2714644" cy="2118836"/>
              <a:chOff x="3772807" y="1142984"/>
              <a:chExt cx="2714644" cy="2118836"/>
            </a:xfrm>
          </p:grpSpPr>
          <p:grpSp>
            <p:nvGrpSpPr>
              <p:cNvPr id="19" name="Группа 110"/>
              <p:cNvGrpSpPr/>
              <p:nvPr/>
            </p:nvGrpSpPr>
            <p:grpSpPr>
              <a:xfrm>
                <a:off x="3772807" y="1142984"/>
                <a:ext cx="2714644" cy="1603543"/>
                <a:chOff x="3556805" y="1142984"/>
                <a:chExt cx="2714644" cy="1603543"/>
              </a:xfrm>
            </p:grpSpPr>
            <p:grpSp>
              <p:nvGrpSpPr>
                <p:cNvPr id="20" name="Группа 108"/>
                <p:cNvGrpSpPr/>
                <p:nvPr/>
              </p:nvGrpSpPr>
              <p:grpSpPr>
                <a:xfrm>
                  <a:off x="3556805" y="1142984"/>
                  <a:ext cx="2714644" cy="1603543"/>
                  <a:chOff x="3556805" y="1156914"/>
                  <a:chExt cx="2714644" cy="1603543"/>
                </a:xfrm>
              </p:grpSpPr>
              <p:grpSp>
                <p:nvGrpSpPr>
                  <p:cNvPr id="24" name="Группа 112"/>
                  <p:cNvGrpSpPr/>
                  <p:nvPr/>
                </p:nvGrpSpPr>
                <p:grpSpPr>
                  <a:xfrm>
                    <a:off x="4065051" y="1167286"/>
                    <a:ext cx="2206398" cy="1593171"/>
                    <a:chOff x="6030767" y="4853498"/>
                    <a:chExt cx="3467196" cy="2503556"/>
                  </a:xfrm>
                </p:grpSpPr>
                <p:sp>
                  <p:nvSpPr>
                    <p:cNvPr id="105" name="Овал 104"/>
                    <p:cNvSpPr/>
                    <p:nvPr/>
                  </p:nvSpPr>
                  <p:spPr>
                    <a:xfrm>
                      <a:off x="6030767" y="4853498"/>
                      <a:ext cx="859885" cy="859886"/>
                    </a:xfrm>
                    <a:prstGeom prst="ellipse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7395645" y="5398498"/>
                      <a:ext cx="2102318" cy="386919"/>
                    </a:xfrm>
                    <a:custGeom>
                      <a:avLst/>
                      <a:gdLst>
                        <a:gd name="connsiteX0" fmla="*/ 0 w 2643206"/>
                        <a:gd name="connsiteY0" fmla="*/ 0 h 2862322"/>
                        <a:gd name="connsiteX1" fmla="*/ 2643206 w 2643206"/>
                        <a:gd name="connsiteY1" fmla="*/ 0 h 2862322"/>
                        <a:gd name="connsiteX2" fmla="*/ 2643206 w 2643206"/>
                        <a:gd name="connsiteY2" fmla="*/ 2862322 h 2862322"/>
                        <a:gd name="connsiteX3" fmla="*/ 0 w 2643206"/>
                        <a:gd name="connsiteY3" fmla="*/ 2862322 h 2862322"/>
                        <a:gd name="connsiteX4" fmla="*/ 0 w 2643206"/>
                        <a:gd name="connsiteY4" fmla="*/ 0 h 286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43206" h="2862322">
                          <a:moveTo>
                            <a:pt x="0" y="0"/>
                          </a:moveTo>
                          <a:lnTo>
                            <a:pt x="2643206" y="0"/>
                          </a:lnTo>
                          <a:lnTo>
                            <a:pt x="2643206" y="2862322"/>
                          </a:lnTo>
                          <a:lnTo>
                            <a:pt x="0" y="28623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000" b="1" dirty="0" smtClean="0">
                          <a:solidFill>
                            <a:srgbClr val="EE7F00"/>
                          </a:solidFill>
                        </a:rPr>
                        <a:t>Управление</a:t>
                      </a:r>
                    </a:p>
                  </p:txBody>
                </p:sp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7395645" y="6970135"/>
                      <a:ext cx="2102318" cy="386919"/>
                    </a:xfrm>
                    <a:custGeom>
                      <a:avLst/>
                      <a:gdLst>
                        <a:gd name="connsiteX0" fmla="*/ 0 w 2643206"/>
                        <a:gd name="connsiteY0" fmla="*/ 0 h 2862322"/>
                        <a:gd name="connsiteX1" fmla="*/ 2643206 w 2643206"/>
                        <a:gd name="connsiteY1" fmla="*/ 0 h 2862322"/>
                        <a:gd name="connsiteX2" fmla="*/ 2643206 w 2643206"/>
                        <a:gd name="connsiteY2" fmla="*/ 2862322 h 2862322"/>
                        <a:gd name="connsiteX3" fmla="*/ 0 w 2643206"/>
                        <a:gd name="connsiteY3" fmla="*/ 2862322 h 2862322"/>
                        <a:gd name="connsiteX4" fmla="*/ 0 w 2643206"/>
                        <a:gd name="connsiteY4" fmla="*/ 0 h 286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43206" h="2862322">
                          <a:moveTo>
                            <a:pt x="0" y="0"/>
                          </a:moveTo>
                          <a:lnTo>
                            <a:pt x="2643206" y="0"/>
                          </a:lnTo>
                          <a:lnTo>
                            <a:pt x="2643206" y="2862322"/>
                          </a:lnTo>
                          <a:lnTo>
                            <a:pt x="0" y="28623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000" b="1" dirty="0" smtClean="0">
                          <a:solidFill>
                            <a:srgbClr val="EE7F00"/>
                          </a:solidFill>
                        </a:rPr>
                        <a:t>Безопасность</a:t>
                      </a:r>
                    </a:p>
                  </p:txBody>
                </p:sp>
              </p:grpSp>
              <p:sp>
                <p:nvSpPr>
                  <p:cNvPr id="108" name="Овал 107"/>
                  <p:cNvSpPr/>
                  <p:nvPr/>
                </p:nvSpPr>
                <p:spPr>
                  <a:xfrm rot="20760000">
                    <a:off x="3556805" y="1156914"/>
                    <a:ext cx="547200" cy="547199"/>
                  </a:xfrm>
                  <a:prstGeom prst="ellipse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0" name="Овал 109"/>
                <p:cNvSpPr/>
                <p:nvPr/>
              </p:nvSpPr>
              <p:spPr>
                <a:xfrm>
                  <a:off x="3772807" y="1571612"/>
                  <a:ext cx="547200" cy="547200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6" name="Группа 125"/>
              <p:cNvGrpSpPr/>
              <p:nvPr/>
            </p:nvGrpSpPr>
            <p:grpSpPr>
              <a:xfrm>
                <a:off x="3805665" y="2285992"/>
                <a:ext cx="1333018" cy="975828"/>
                <a:chOff x="4162855" y="2285992"/>
                <a:chExt cx="1333018" cy="975828"/>
              </a:xfrm>
            </p:grpSpPr>
            <p:sp>
              <p:nvSpPr>
                <p:cNvPr id="113" name="Овал 112"/>
                <p:cNvSpPr/>
                <p:nvPr/>
              </p:nvSpPr>
              <p:spPr>
                <a:xfrm>
                  <a:off x="4948673" y="2714620"/>
                  <a:ext cx="547200" cy="547200"/>
                </a:xfrm>
                <a:prstGeom prst="ellipse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9" name="Группа 55"/>
                <p:cNvGrpSpPr/>
                <p:nvPr/>
              </p:nvGrpSpPr>
              <p:grpSpPr>
                <a:xfrm>
                  <a:off x="4162855" y="2285992"/>
                  <a:ext cx="1047266" cy="975828"/>
                  <a:chOff x="5901670" y="2285992"/>
                  <a:chExt cx="1047266" cy="975828"/>
                </a:xfrm>
              </p:grpSpPr>
              <p:sp>
                <p:nvSpPr>
                  <p:cNvPr id="124" name="Овал 123"/>
                  <p:cNvSpPr/>
                  <p:nvPr/>
                </p:nvSpPr>
                <p:spPr>
                  <a:xfrm>
                    <a:off x="6187421" y="2714620"/>
                    <a:ext cx="547200" cy="547200"/>
                  </a:xfrm>
                  <a:prstGeom prst="ellipse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31" name="Группа 58"/>
                  <p:cNvGrpSpPr/>
                  <p:nvPr/>
                </p:nvGrpSpPr>
                <p:grpSpPr>
                  <a:xfrm>
                    <a:off x="5901670" y="2285992"/>
                    <a:ext cx="1047266" cy="547200"/>
                    <a:chOff x="5758794" y="2143116"/>
                    <a:chExt cx="1047266" cy="547200"/>
                  </a:xfrm>
                </p:grpSpPr>
                <p:sp>
                  <p:nvSpPr>
                    <p:cNvPr id="122" name="Овал 121"/>
                    <p:cNvSpPr/>
                    <p:nvPr/>
                  </p:nvSpPr>
                  <p:spPr>
                    <a:xfrm>
                      <a:off x="6258860" y="2143116"/>
                      <a:ext cx="547200" cy="547200"/>
                    </a:xfrm>
                    <a:prstGeom prst="ellipse">
                      <a:avLst/>
                    </a:prstGeom>
                    <a:blipFill>
                      <a:blip r:embed="rId8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0" name="Овал 119"/>
                    <p:cNvSpPr/>
                    <p:nvPr/>
                  </p:nvSpPr>
                  <p:spPr>
                    <a:xfrm>
                      <a:off x="5758794" y="2143116"/>
                      <a:ext cx="547200" cy="547200"/>
                    </a:xfrm>
                    <a:prstGeom prst="ellipse">
                      <a:avLst/>
                    </a:prstGeom>
                    <a:blipFill>
                      <a:blip r:embed="rId9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80" name="TextBox 79"/>
          <p:cNvSpPr txBox="1"/>
          <p:nvPr/>
        </p:nvSpPr>
        <p:spPr>
          <a:xfrm>
            <a:off x="357158" y="642918"/>
            <a:ext cx="3643338" cy="187743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Промышленного применения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осевого типа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компактные размеры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низкий уровень шума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установка на валу или через цепную передачу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встроенная лебедка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удобная разблокировка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маслонаполненный редуктор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концевые выключатели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/>
          <p:nvPr/>
        </p:nvGrpSpPr>
        <p:grpSpPr>
          <a:xfrm>
            <a:off x="-107173" y="0"/>
            <a:ext cx="9394081" cy="6858000"/>
            <a:chOff x="-107173" y="0"/>
            <a:chExt cx="9394081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71438" y="433992"/>
              <a:ext cx="93583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0" b="1" dirty="0" smtClean="0">
                  <a:solidFill>
                    <a:srgbClr val="FF8E11"/>
                  </a:solidFill>
                </a:rPr>
                <a:t>БЛАГОДАРИМ</a:t>
              </a:r>
              <a:r>
                <a:rPr lang="en-US" sz="11500" b="1" dirty="0" smtClean="0">
                  <a:solidFill>
                    <a:srgbClr val="FF8E11"/>
                  </a:solidFill>
                </a:rPr>
                <a:t>   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282" y="433993"/>
              <a:ext cx="86439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>
                  <a:solidFill>
                    <a:schemeClr val="bg1"/>
                  </a:solidFill>
                </a:rPr>
                <a:t>БЛАГОДАРИМ</a:t>
              </a:r>
              <a:r>
                <a:rPr lang="ru-RU" sz="54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28976" y="1862728"/>
              <a:ext cx="20717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800" b="1" dirty="0" smtClean="0">
                  <a:solidFill>
                    <a:srgbClr val="FF8E11"/>
                  </a:solidFill>
                </a:rPr>
                <a:t>ЗА</a:t>
              </a:r>
              <a:r>
                <a:rPr lang="en-US" sz="11500" b="1" dirty="0" smtClean="0">
                  <a:solidFill>
                    <a:srgbClr val="FF8E11"/>
                  </a:solidFill>
                </a:rPr>
                <a:t>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07173" y="4007844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800" b="1" dirty="0" smtClean="0">
                  <a:solidFill>
                    <a:srgbClr val="FF8E11"/>
                  </a:solidFill>
                </a:rPr>
                <a:t>ВНИМАНИЕ</a:t>
              </a:r>
              <a:r>
                <a:rPr lang="en-US" sz="8800" b="1" dirty="0" smtClean="0">
                  <a:solidFill>
                    <a:srgbClr val="FF8E11"/>
                  </a:solidFill>
                </a:rPr>
                <a:t> 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31431" y="2452618"/>
              <a:ext cx="14287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</a:rPr>
                <a:t> ЗА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              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57406" y="4643446"/>
              <a:ext cx="42148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</a:rPr>
                <a:t>ВНИМАНИЕ</a:t>
              </a:r>
              <a:r>
                <a:rPr lang="ru-RU" sz="4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                           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10502</TotalTime>
  <Words>559</Words>
  <Application>Microsoft Office PowerPoint</Application>
  <PresentationFormat>Экран (4:3)</PresentationFormat>
  <Paragraphs>171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usr_borisov</cp:lastModifiedBy>
  <cp:revision>1211</cp:revision>
  <dcterms:modified xsi:type="dcterms:W3CDTF">2010-07-06T09:03:36Z</dcterms:modified>
</cp:coreProperties>
</file>