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9" r:id="rId2"/>
    <p:sldId id="356" r:id="rId3"/>
    <p:sldId id="357" r:id="rId4"/>
    <p:sldId id="358" r:id="rId5"/>
    <p:sldId id="359" r:id="rId6"/>
    <p:sldId id="360" r:id="rId7"/>
    <p:sldId id="364" r:id="rId8"/>
    <p:sldId id="269" r:id="rId9"/>
    <p:sldId id="352" r:id="rId10"/>
    <p:sldId id="311" r:id="rId11"/>
    <p:sldId id="322" r:id="rId12"/>
    <p:sldId id="314" r:id="rId13"/>
    <p:sldId id="313" r:id="rId14"/>
    <p:sldId id="365" r:id="rId15"/>
    <p:sldId id="367" r:id="rId16"/>
    <p:sldId id="368" r:id="rId17"/>
  </p:sldIdLst>
  <p:sldSz cx="9144000" cy="6858000" type="screen4x3"/>
  <p:notesSz cx="67437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00"/>
    <a:srgbClr val="E7E8F2"/>
    <a:srgbClr val="003E88"/>
    <a:srgbClr val="FF6565"/>
    <a:srgbClr val="FFE0BD"/>
    <a:srgbClr val="FFCC93"/>
    <a:srgbClr val="FFA23B"/>
    <a:srgbClr val="FF8E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5107" autoAdjust="0"/>
  </p:normalViewPr>
  <p:slideViewPr>
    <p:cSldViewPr>
      <p:cViewPr>
        <p:scale>
          <a:sx n="100" d="100"/>
          <a:sy n="100" d="100"/>
        </p:scale>
        <p:origin x="-4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A1B98BA3-E3A7-4F04-856F-4429AB40F9D3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C2B1428E-81B0-4368-99CA-FDAD2A3E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47C98411-8C27-43B4-BDBD-12F26AC559AE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3425"/>
            <a:ext cx="4873625" cy="3656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2" tIns="47131" rIns="94262" bIns="471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32960"/>
            <a:ext cx="5394960" cy="4389120"/>
          </a:xfrm>
          <a:prstGeom prst="rect">
            <a:avLst/>
          </a:prstGeom>
        </p:spPr>
        <p:txBody>
          <a:bodyPr vert="horz" lIns="94262" tIns="47131" rIns="94262" bIns="47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A1E6BCBA-FC34-48CE-B910-988F40C7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BCBA-FC34-48CE-B910-988F40C7537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BCBA-FC34-48CE-B910-988F40C7537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34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32.pn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3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87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6000">
                <a:srgbClr val="EE7F00"/>
              </a:gs>
              <a:gs pos="68000">
                <a:srgbClr val="EE7F00">
                  <a:alpha val="76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2367171"/>
            <a:ext cx="8786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ПРИВОДЫ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ОТКАТНЫХ ВОРОТ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состав фалк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071546"/>
            <a:ext cx="5857918" cy="4709766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1464447" y="71414"/>
              <a:ext cx="621510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FALCON</a:t>
              </a:r>
              <a:r>
                <a:rPr lang="ru-RU" b="1" dirty="0" smtClean="0">
                  <a:solidFill>
                    <a:schemeClr val="bg1"/>
                  </a:solidFill>
                </a:rPr>
                <a:t>. Устройство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21987" y="1571612"/>
            <a:ext cx="1526828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Блок управления</a:t>
            </a:r>
            <a:endParaRPr lang="en-US" sz="1400" b="1" dirty="0" smtClean="0">
              <a:solidFill>
                <a:srgbClr val="EE7F00"/>
              </a:solidFill>
            </a:endParaRPr>
          </a:p>
          <a:p>
            <a:r>
              <a:rPr lang="en-US" sz="1400" b="1" i="1" dirty="0" smtClean="0">
                <a:solidFill>
                  <a:srgbClr val="EE7F00"/>
                </a:solidFill>
              </a:rPr>
              <a:t>Sprint 382</a:t>
            </a:r>
            <a:endParaRPr lang="ru-RU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857620" y="571480"/>
            <a:ext cx="141808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EE7F00"/>
                </a:solidFill>
              </a:rPr>
              <a:t>Моторредуктор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571868" y="5786454"/>
            <a:ext cx="2072299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Концевые выключатели</a:t>
            </a:r>
          </a:p>
          <a:p>
            <a:r>
              <a:rPr lang="ru-RU" sz="1400" b="1" i="1" dirty="0" smtClean="0">
                <a:solidFill>
                  <a:srgbClr val="EE7F00"/>
                </a:solidFill>
              </a:rPr>
              <a:t>герконы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6845" y="3834474"/>
            <a:ext cx="2280881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Устройство разблокировки</a:t>
            </a:r>
          </a:p>
          <a:p>
            <a:r>
              <a:rPr lang="ru-RU" sz="1400" b="1" i="1" dirty="0" smtClean="0">
                <a:solidFill>
                  <a:srgbClr val="EE7F00"/>
                </a:solidFill>
              </a:rPr>
              <a:t>ключом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929454" y="3572441"/>
            <a:ext cx="213847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Кожух блока управления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487501" y="763769"/>
            <a:ext cx="1833579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Гнездо для </a:t>
            </a:r>
            <a:r>
              <a:rPr lang="ru-RU" sz="1400" b="1" dirty="0" err="1" smtClean="0">
                <a:solidFill>
                  <a:srgbClr val="EE7F00"/>
                </a:solidFill>
              </a:rPr>
              <a:t>инкодера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176" name="Прямая со стрелкой 175"/>
          <p:cNvCxnSpPr/>
          <p:nvPr/>
        </p:nvCxnSpPr>
        <p:spPr>
          <a:xfrm rot="10800000" flipV="1">
            <a:off x="5429256" y="1857364"/>
            <a:ext cx="2071702" cy="1071570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>
            <a:off x="1357290" y="1285860"/>
            <a:ext cx="785818" cy="50006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4429124" y="1000108"/>
            <a:ext cx="1428760" cy="114300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5607851" y="1178703"/>
            <a:ext cx="1357322" cy="114300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 flipV="1">
            <a:off x="3214678" y="4429132"/>
            <a:ext cx="2143140" cy="57150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5072066" y="3571876"/>
            <a:ext cx="1857388" cy="14287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6143638" y="4429134"/>
            <a:ext cx="1214445" cy="1071569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1568" y="5572140"/>
            <a:ext cx="1979388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Монтажное основание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9546" y="714356"/>
            <a:ext cx="1514517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Защитный кожух</a:t>
            </a:r>
          </a:p>
          <a:p>
            <a:r>
              <a:rPr lang="en-US" sz="1400" b="1" i="1" dirty="0" smtClean="0">
                <a:solidFill>
                  <a:srgbClr val="EE7F00"/>
                </a:solidFill>
              </a:rPr>
              <a:t>ABC</a:t>
            </a:r>
            <a:r>
              <a:rPr lang="ru-RU" sz="1400" b="1" i="1" dirty="0" smtClean="0">
                <a:solidFill>
                  <a:srgbClr val="EE7F00"/>
                </a:solidFill>
              </a:rPr>
              <a:t> пластик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282" y="2263967"/>
            <a:ext cx="730777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Корпус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>
            <a:off x="945059" y="2571744"/>
            <a:ext cx="1126611" cy="714380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214546" y="3143248"/>
            <a:ext cx="857256" cy="714380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1893075" y="4893479"/>
            <a:ext cx="1000132" cy="357190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384642" y="5357826"/>
            <a:ext cx="1660839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Зубчатая шестерня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</a:t>
              </a:r>
              <a:r>
                <a:rPr lang="en-US" b="1" dirty="0" smtClean="0">
                  <a:solidFill>
                    <a:schemeClr val="bg1"/>
                  </a:solidFill>
                </a:rPr>
                <a:t>FAL</a:t>
              </a:r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r>
                <a:rPr lang="en-US" b="1" dirty="0" smtClean="0">
                  <a:solidFill>
                    <a:schemeClr val="bg1"/>
                  </a:solidFill>
                </a:rPr>
                <a:t>ON</a:t>
              </a:r>
              <a:r>
                <a:rPr lang="ru-RU" b="1" dirty="0" smtClean="0">
                  <a:solidFill>
                    <a:schemeClr val="bg1"/>
                  </a:solidFill>
                </a:rPr>
                <a:t>. Дополнительное оборудование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23"/>
          <p:cNvGrpSpPr/>
          <p:nvPr/>
        </p:nvGrpSpPr>
        <p:grpSpPr>
          <a:xfrm>
            <a:off x="142844" y="3071810"/>
            <a:ext cx="6643734" cy="1537753"/>
            <a:chOff x="285720" y="3500438"/>
            <a:chExt cx="6643734" cy="1537753"/>
          </a:xfrm>
        </p:grpSpPr>
        <p:sp>
          <p:nvSpPr>
            <p:cNvPr id="37" name="Овал 36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71604" y="3714752"/>
              <a:ext cx="5357850" cy="1323439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МОДУЛЬ ОПРЕДЕЛЕНИЯ ПРЕПЯТСТВИЯ</a:t>
              </a:r>
            </a:p>
            <a:p>
              <a:endParaRPr lang="ru-RU" sz="1200" b="1" dirty="0" smtClean="0">
                <a:solidFill>
                  <a:srgbClr val="003E88"/>
                </a:solidFill>
              </a:endParaRPr>
            </a:p>
            <a:p>
              <a:r>
                <a:rPr lang="ru-RU" sz="1200" b="1" dirty="0" smtClean="0">
                  <a:solidFill>
                    <a:srgbClr val="003E88"/>
                  </a:solidFill>
                </a:rPr>
                <a:t>6100013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Высокочувствительный </a:t>
              </a:r>
              <a:r>
                <a:rPr lang="ru-RU" sz="1200" dirty="0" err="1" smtClean="0">
                  <a:solidFill>
                    <a:srgbClr val="003E88"/>
                  </a:solidFill>
                </a:rPr>
                <a:t>энкодер</a:t>
              </a:r>
              <a:r>
                <a:rPr lang="ru-RU" sz="1200" dirty="0" smtClean="0">
                  <a:solidFill>
                    <a:srgbClr val="003E88"/>
                  </a:solidFill>
                </a:rPr>
                <a:t>. Определяет</a:t>
              </a:r>
              <a:r>
                <a:rPr lang="en-US" sz="1200" dirty="0" smtClean="0">
                  <a:solidFill>
                    <a:srgbClr val="003E88"/>
                  </a:solidFill>
                </a:rPr>
                <a:t>: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точное положение створки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наличие препятствия в створе ворот, предотвращает его повреждение</a:t>
              </a:r>
              <a:endParaRPr lang="en-US" sz="1200" b="1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>
              <a:stCxn id="37" idx="6"/>
            </p:cNvCxnSpPr>
            <p:nvPr/>
          </p:nvCxnSpPr>
          <p:spPr>
            <a:xfrm>
              <a:off x="1571604" y="4143380"/>
              <a:ext cx="4357718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23"/>
          <p:cNvGrpSpPr/>
          <p:nvPr/>
        </p:nvGrpSpPr>
        <p:grpSpPr>
          <a:xfrm>
            <a:off x="142844" y="820806"/>
            <a:ext cx="4214842" cy="1497884"/>
            <a:chOff x="285720" y="3500438"/>
            <a:chExt cx="4214842" cy="1497884"/>
          </a:xfrm>
        </p:grpSpPr>
        <p:sp>
          <p:nvSpPr>
            <p:cNvPr id="17" name="Овал 16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1604" y="3822616"/>
              <a:ext cx="2928958" cy="1175706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РЕЙКА ЗУБЧАТАЯ</a:t>
              </a:r>
            </a:p>
            <a:p>
              <a:pPr>
                <a:lnSpc>
                  <a:spcPct val="70000"/>
                </a:lnSpc>
              </a:pPr>
              <a:endParaRPr lang="ru-RU" sz="1200" dirty="0" smtClean="0">
                <a:solidFill>
                  <a:srgbClr val="003E88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RACK 30</a:t>
              </a:r>
              <a:r>
                <a:rPr lang="ru-RU" sz="1200" b="1" dirty="0" err="1" smtClean="0">
                  <a:solidFill>
                    <a:srgbClr val="003E88"/>
                  </a:solidFill>
                </a:rPr>
                <a:t>х</a:t>
              </a:r>
              <a:r>
                <a:rPr lang="en-US" sz="1200" b="1" dirty="0" smtClean="0">
                  <a:solidFill>
                    <a:srgbClr val="003E88"/>
                  </a:solidFill>
                </a:rPr>
                <a:t>12 (JA 146)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длина </a:t>
              </a:r>
              <a:r>
                <a:rPr lang="en-US" sz="1200" dirty="0" smtClean="0">
                  <a:solidFill>
                    <a:srgbClr val="003E88"/>
                  </a:solidFill>
                </a:rPr>
                <a:t>1 </a:t>
              </a:r>
              <a:r>
                <a:rPr lang="ru-RU" sz="1200" dirty="0" smtClean="0">
                  <a:solidFill>
                    <a:srgbClr val="003E88"/>
                  </a:solidFill>
                </a:rPr>
                <a:t>м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оцинкованная сталь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модуль зубьев </a:t>
              </a:r>
              <a:r>
                <a:rPr lang="en-US" sz="1200" dirty="0" smtClean="0">
                  <a:solidFill>
                    <a:srgbClr val="003E88"/>
                  </a:solidFill>
                </a:rPr>
                <a:t> m = 4</a:t>
              </a:r>
              <a:endParaRPr lang="ru-RU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>
              <a:stCxn id="17" idx="6"/>
            </p:cNvCxnSpPr>
            <p:nvPr/>
          </p:nvCxnSpPr>
          <p:spPr>
            <a:xfrm>
              <a:off x="1571604" y="4143380"/>
              <a:ext cx="278608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23"/>
          <p:cNvGrpSpPr/>
          <p:nvPr/>
        </p:nvGrpSpPr>
        <p:grpSpPr>
          <a:xfrm>
            <a:off x="4857752" y="974695"/>
            <a:ext cx="4357718" cy="856800"/>
            <a:chOff x="285720" y="3536157"/>
            <a:chExt cx="4357718" cy="856800"/>
          </a:xfrm>
        </p:grpSpPr>
        <p:sp>
          <p:nvSpPr>
            <p:cNvPr id="21" name="Овал 20"/>
            <p:cNvSpPr/>
            <p:nvPr/>
          </p:nvSpPr>
          <p:spPr>
            <a:xfrm>
              <a:off x="285720" y="3536157"/>
              <a:ext cx="856800" cy="85680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4446" y="3536157"/>
              <a:ext cx="3428992" cy="769441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Комплект крепежа рейки</a:t>
              </a: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KIT FIXING (JA 147)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endParaRPr lang="ru-RU" sz="1200" b="1" dirty="0" smtClean="0">
                <a:solidFill>
                  <a:srgbClr val="003E8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ПРИНТ 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3949748" cy="3500462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125001" y="71414"/>
              <a:ext cx="8893999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FALCON</a:t>
              </a:r>
              <a:r>
                <a:rPr lang="ru-RU" b="1" dirty="0" smtClean="0">
                  <a:solidFill>
                    <a:schemeClr val="bg1"/>
                  </a:solidFill>
                </a:rPr>
                <a:t>. Блок управления </a:t>
              </a:r>
              <a:r>
                <a:rPr lang="en-US" b="1" dirty="0" smtClean="0">
                  <a:solidFill>
                    <a:schemeClr val="bg1"/>
                  </a:solidFill>
                </a:rPr>
                <a:t>SPRINT 382</a:t>
              </a:r>
              <a:r>
                <a:rPr lang="ru-RU" b="1" dirty="0" smtClean="0">
                  <a:solidFill>
                    <a:schemeClr val="bg1"/>
                  </a:solidFill>
                </a:rPr>
                <a:t>. Удобство обслуживания и пользования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2876" y="5332413"/>
            <a:ext cx="4429124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«Напоминание»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Сигнальная лампа по мигает 2 секунды перед каждым движением ворот, напоминая о необходимости техобслуживания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19" name="ЗАГОЛОВОК"/>
          <p:cNvSpPr/>
          <p:nvPr/>
        </p:nvSpPr>
        <p:spPr>
          <a:xfrm>
            <a:off x="285720" y="3357562"/>
            <a:ext cx="1071570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 w="12700">
            <a:solidFill>
              <a:srgbClr val="EE7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SPRRINT 382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3929066"/>
            <a:ext cx="4357718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«Положение створки»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Обеспечивает быструю регулировку положения  привода относительно ворот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3438" y="5357826"/>
            <a:ext cx="4429156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«Счетчик циклов»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Показывает на дисплее количество выполненных циклов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3438" y="642918"/>
            <a:ext cx="3929058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</a:t>
            </a:r>
            <a:r>
              <a:rPr lang="ru-RU" sz="2000" b="1" dirty="0" err="1" smtClean="0">
                <a:solidFill>
                  <a:srgbClr val="EE7F00"/>
                </a:solidFill>
              </a:rPr>
              <a:t>Автозакрывание</a:t>
            </a:r>
            <a:r>
              <a:rPr lang="ru-RU" sz="2000" b="1" dirty="0" smtClean="0">
                <a:solidFill>
                  <a:srgbClr val="EE7F00"/>
                </a:solidFill>
              </a:rPr>
              <a:t>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Обеспечивает самое удобное управление. Достаточно лишь 1 раз нажать кнопку и открыть  ворота. Закрывание произойдет автоматически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43438" y="2337665"/>
            <a:ext cx="4071934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«Парковка»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Во время открывания команды управления игнорируются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3438" y="3663080"/>
            <a:ext cx="3857652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«Калитка»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Калитка позволяет пропустить пешехода или велосипедиста и не пропустить автомобиль, регулируя степень открывания створки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stretch>
              <a:fillRect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gradFill flip="none" rotWithShape="1">
            <a:gsLst>
              <a:gs pos="4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2844" y="659295"/>
            <a:ext cx="3929090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indent="-228600">
              <a:buAutoNum type="arabicPlain" startAt="2"/>
            </a:pPr>
            <a:r>
              <a:rPr lang="ru-RU" sz="2000" b="1" dirty="0" smtClean="0">
                <a:solidFill>
                  <a:srgbClr val="EE7F00"/>
                </a:solidFill>
              </a:rPr>
              <a:t>входа для фотоэлементов </a:t>
            </a:r>
          </a:p>
          <a:p>
            <a:pPr marL="228600" indent="-228600"/>
            <a:r>
              <a:rPr lang="ru-RU" sz="1200" dirty="0" smtClean="0">
                <a:solidFill>
                  <a:srgbClr val="003E88"/>
                </a:solidFill>
              </a:rPr>
              <a:t>«открывание» и «закрывание» </a:t>
            </a:r>
          </a:p>
          <a:p>
            <a:pPr marL="228600" indent="-228600"/>
            <a:r>
              <a:rPr lang="ru-RU" sz="1200" dirty="0" smtClean="0">
                <a:solidFill>
                  <a:srgbClr val="003E88"/>
                </a:solidFill>
              </a:rPr>
              <a:t>Реакция : реверс или реверс по выходу препятствия</a:t>
            </a:r>
          </a:p>
        </p:txBody>
      </p:sp>
      <p:grpSp>
        <p:nvGrpSpPr>
          <p:cNvPr id="24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ЗАГОЛОВОК"/>
            <p:cNvSpPr/>
            <p:nvPr/>
          </p:nvSpPr>
          <p:spPr>
            <a:xfrm>
              <a:off x="125001" y="71414"/>
              <a:ext cx="8893999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FALCON</a:t>
              </a:r>
              <a:r>
                <a:rPr lang="ru-RU" b="1" dirty="0" smtClean="0">
                  <a:solidFill>
                    <a:schemeClr val="bg1"/>
                  </a:solidFill>
                </a:rPr>
                <a:t>. Блок управления </a:t>
              </a:r>
              <a:r>
                <a:rPr lang="en-US" b="1" dirty="0" smtClean="0">
                  <a:solidFill>
                    <a:schemeClr val="bg1"/>
                  </a:solidFill>
                </a:rPr>
                <a:t>SPRINT 382</a:t>
              </a:r>
              <a:r>
                <a:rPr lang="ru-RU" b="1" dirty="0" smtClean="0">
                  <a:solidFill>
                    <a:schemeClr val="bg1"/>
                  </a:solidFill>
                </a:rPr>
                <a:t>. Безопасность и функциональность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72000" y="3136612"/>
            <a:ext cx="4357718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</a:t>
            </a:r>
            <a:r>
              <a:rPr lang="ru-RU" sz="2000" b="1" dirty="0" err="1" smtClean="0">
                <a:solidFill>
                  <a:srgbClr val="EE7F00"/>
                </a:solidFill>
              </a:rPr>
              <a:t>Страгивание</a:t>
            </a:r>
            <a:r>
              <a:rPr lang="ru-RU" sz="2000" b="1" dirty="0" smtClean="0">
                <a:solidFill>
                  <a:srgbClr val="EE7F00"/>
                </a:solidFill>
              </a:rPr>
              <a:t>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 начале движения привод развивает максимальное усилие в течении 1 секунды.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4291126"/>
            <a:ext cx="4357718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«Электронный тормоз»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Гасит инерцию створки ворот при подходе к конечным  точкам после прохождения концевого выключателя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5445641"/>
            <a:ext cx="4357718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«Замедление»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Замедляет  скорость движения створки до </a:t>
            </a:r>
            <a:r>
              <a:rPr lang="ru-RU" sz="1200" dirty="0" err="1" smtClean="0">
                <a:solidFill>
                  <a:srgbClr val="003E88"/>
                </a:solidFill>
              </a:rPr>
              <a:t>и\или</a:t>
            </a:r>
            <a:r>
              <a:rPr lang="ru-RU" sz="1200" dirty="0" smtClean="0">
                <a:solidFill>
                  <a:srgbClr val="003E88"/>
                </a:solidFill>
              </a:rPr>
              <a:t> после прохождения концевых выключателей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2844" y="2042971"/>
            <a:ext cx="4429124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«Тест фотоэлементов»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Перед каждым открыванием и закрыванием  блок управления тестирует исправность фотоэлементов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3426647"/>
            <a:ext cx="4286280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Определение наезда на препятствие</a:t>
            </a: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высокочувствительным </a:t>
            </a:r>
            <a:r>
              <a:rPr lang="ru-RU" sz="1200" dirty="0" err="1" smtClean="0">
                <a:solidFill>
                  <a:srgbClr val="003E88"/>
                </a:solidFill>
              </a:rPr>
              <a:t>энкодером</a:t>
            </a: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По обнаружению препятствия блок управления делает реверс в течении 2 секунд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1982098"/>
            <a:ext cx="4143372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Время работы двигателя</a:t>
            </a:r>
            <a:endParaRPr lang="ru-RU" sz="1200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Защищает двигатель от перегрева и поломки при неисправности концевых выключателей</a:t>
            </a:r>
            <a:endParaRPr lang="ru-RU" sz="1200" dirty="0">
              <a:solidFill>
                <a:srgbClr val="003E8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642918"/>
            <a:ext cx="4429156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Регулировка усилия на конце створок</a:t>
            </a:r>
            <a:endParaRPr lang="ru-RU" sz="1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обеспечивает бесперебойную работу ворот при различных погодных условиях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осуществляет соответствие стандартам безопасности </a:t>
            </a:r>
            <a:r>
              <a:rPr lang="en-US" sz="1200" dirty="0" smtClean="0">
                <a:solidFill>
                  <a:srgbClr val="003E88"/>
                </a:solidFill>
              </a:rPr>
              <a:t>UNI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844" y="4994988"/>
            <a:ext cx="4500594" cy="107721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«Предварительное включение сигнальной лампы»</a:t>
            </a:r>
            <a:endParaRPr lang="ru-RU" sz="1200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Миганием в течении 5 секунд предупреждает пользователя об открывании створок ворот</a:t>
            </a:r>
            <a:endParaRPr lang="ru-RU" sz="1200" dirty="0">
              <a:solidFill>
                <a:srgbClr val="003E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FALCON</a:t>
              </a:r>
              <a:r>
                <a:rPr lang="ru-RU" b="1" dirty="0" smtClean="0">
                  <a:solidFill>
                    <a:schemeClr val="bg1"/>
                  </a:solidFill>
                </a:rPr>
                <a:t>. Аксессуары управления и безопасности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85"/>
          <p:cNvGrpSpPr/>
          <p:nvPr/>
        </p:nvGrpSpPr>
        <p:grpSpPr>
          <a:xfrm>
            <a:off x="428596" y="2786058"/>
            <a:ext cx="1616285" cy="547200"/>
            <a:chOff x="428596" y="3571876"/>
            <a:chExt cx="2462910" cy="833829"/>
          </a:xfrm>
        </p:grpSpPr>
        <p:sp>
          <p:nvSpPr>
            <p:cNvPr id="25" name="Овал 24"/>
            <p:cNvSpPr/>
            <p:nvPr/>
          </p:nvSpPr>
          <p:spPr>
            <a:xfrm>
              <a:off x="428596" y="3571876"/>
              <a:ext cx="833829" cy="833829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99459" y="3659693"/>
              <a:ext cx="1592047" cy="609692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RMG 2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детектор</a:t>
              </a:r>
              <a:r>
                <a:rPr lang="en-US" sz="1000" dirty="0" smtClean="0">
                  <a:solidFill>
                    <a:srgbClr val="003E88"/>
                  </a:solidFill>
                </a:rPr>
                <a:t> </a:t>
              </a:r>
              <a:r>
                <a:rPr lang="ru-RU" sz="1000" dirty="0" smtClean="0">
                  <a:solidFill>
                    <a:srgbClr val="003E88"/>
                  </a:solidFill>
                </a:rPr>
                <a:t>петли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6273134" y="785794"/>
            <a:ext cx="2013643" cy="2357454"/>
            <a:chOff x="3836714" y="803654"/>
            <a:chExt cx="3146313" cy="3683524"/>
          </a:xfrm>
        </p:grpSpPr>
        <p:grpSp>
          <p:nvGrpSpPr>
            <p:cNvPr id="5" name="Группа 101"/>
            <p:cNvGrpSpPr/>
            <p:nvPr/>
          </p:nvGrpSpPr>
          <p:grpSpPr>
            <a:xfrm>
              <a:off x="3836716" y="803654"/>
              <a:ext cx="2811447" cy="855001"/>
              <a:chOff x="4479658" y="-611835"/>
              <a:chExt cx="2811447" cy="855001"/>
            </a:xfrm>
          </p:grpSpPr>
          <p:grpSp>
            <p:nvGrpSpPr>
              <p:cNvPr id="6" name="Группа 44"/>
              <p:cNvGrpSpPr/>
              <p:nvPr/>
            </p:nvGrpSpPr>
            <p:grpSpPr>
              <a:xfrm>
                <a:off x="4479658" y="-611835"/>
                <a:ext cx="1806852" cy="855001"/>
                <a:chOff x="-378126" y="-754711"/>
                <a:chExt cx="1806852" cy="855001"/>
              </a:xfrm>
            </p:grpSpPr>
            <p:sp>
              <p:nvSpPr>
                <p:cNvPr id="47" name="Овал 46"/>
                <p:cNvSpPr/>
                <p:nvPr/>
              </p:nvSpPr>
              <p:spPr>
                <a:xfrm>
                  <a:off x="-378126" y="-754711"/>
                  <a:ext cx="855000" cy="855001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573726" y="-754711"/>
                  <a:ext cx="855000" cy="855001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>
                <a:off x="6290975" y="-496921"/>
                <a:ext cx="1000130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AMIGO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Группа 100"/>
            <p:cNvGrpSpPr/>
            <p:nvPr/>
          </p:nvGrpSpPr>
          <p:grpSpPr>
            <a:xfrm>
              <a:off x="3836717" y="1755155"/>
              <a:ext cx="3092702" cy="855348"/>
              <a:chOff x="1160358" y="1260399"/>
              <a:chExt cx="3092702" cy="855348"/>
            </a:xfrm>
          </p:grpSpPr>
          <p:grpSp>
            <p:nvGrpSpPr>
              <p:cNvPr id="8" name="Группа 51"/>
              <p:cNvGrpSpPr/>
              <p:nvPr/>
            </p:nvGrpSpPr>
            <p:grpSpPr>
              <a:xfrm>
                <a:off x="1160358" y="1260399"/>
                <a:ext cx="1828097" cy="855348"/>
                <a:chOff x="-3197360" y="3628285"/>
                <a:chExt cx="1828097" cy="855348"/>
              </a:xfrm>
            </p:grpSpPr>
            <p:sp>
              <p:nvSpPr>
                <p:cNvPr id="55" name="Овал 54"/>
                <p:cNvSpPr/>
                <p:nvPr/>
              </p:nvSpPr>
              <p:spPr>
                <a:xfrm rot="20760000">
                  <a:off x="-3197360" y="3628633"/>
                  <a:ext cx="854998" cy="855000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 rot="836143" flipH="1">
                  <a:off x="-2224264" y="3628285"/>
                  <a:ext cx="855001" cy="855003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2967208" y="1375313"/>
                <a:ext cx="1285852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AMIGOLD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Группа 25"/>
            <p:cNvGrpSpPr/>
            <p:nvPr/>
          </p:nvGrpSpPr>
          <p:grpSpPr>
            <a:xfrm>
              <a:off x="3836716" y="2701227"/>
              <a:ext cx="3146311" cy="865622"/>
              <a:chOff x="2901722" y="4005027"/>
              <a:chExt cx="3146311" cy="865622"/>
            </a:xfrm>
          </p:grpSpPr>
          <p:sp>
            <p:nvSpPr>
              <p:cNvPr id="95" name="Овал 94"/>
              <p:cNvSpPr/>
              <p:nvPr/>
            </p:nvSpPr>
            <p:spPr>
              <a:xfrm>
                <a:off x="2901722" y="4010338"/>
                <a:ext cx="854999" cy="855000"/>
              </a:xfrm>
              <a:prstGeom prst="ellipse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815599" y="4005027"/>
                <a:ext cx="2232434" cy="865622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JA 335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b="1" dirty="0" smtClean="0">
                    <a:solidFill>
                      <a:srgbClr val="EE7F00"/>
                    </a:solidFill>
                  </a:rPr>
                  <a:t>6100075</a:t>
                </a: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радиоканал 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Amigo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" name="Группа 107"/>
            <p:cNvGrpSpPr/>
            <p:nvPr/>
          </p:nvGrpSpPr>
          <p:grpSpPr>
            <a:xfrm>
              <a:off x="3836714" y="3632177"/>
              <a:ext cx="3123986" cy="855001"/>
              <a:chOff x="2836582" y="2645316"/>
              <a:chExt cx="3123986" cy="855001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2836582" y="2645316"/>
                <a:ext cx="854999" cy="855001"/>
              </a:xfrm>
              <a:prstGeom prst="ellipse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750459" y="2760230"/>
                <a:ext cx="2210109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JA 337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антенна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Amigo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2" name="Группа 79"/>
          <p:cNvGrpSpPr/>
          <p:nvPr/>
        </p:nvGrpSpPr>
        <p:grpSpPr>
          <a:xfrm>
            <a:off x="6286512" y="3596181"/>
            <a:ext cx="1857388" cy="1761645"/>
            <a:chOff x="6806989" y="3745370"/>
            <a:chExt cx="2918752" cy="2768301"/>
          </a:xfrm>
        </p:grpSpPr>
        <p:grpSp>
          <p:nvGrpSpPr>
            <p:cNvPr id="13" name="Группа 112"/>
            <p:cNvGrpSpPr/>
            <p:nvPr/>
          </p:nvGrpSpPr>
          <p:grpSpPr>
            <a:xfrm>
              <a:off x="6806989" y="3745370"/>
              <a:ext cx="2347252" cy="859886"/>
              <a:chOff x="6164047" y="4853498"/>
              <a:chExt cx="2347252" cy="859886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6164047" y="4853498"/>
                <a:ext cx="859886" cy="859886"/>
              </a:xfrm>
              <a:prstGeom prst="ellipse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082539" y="4965756"/>
                <a:ext cx="1428760" cy="62874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BRAVO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4" name="Группа 25"/>
            <p:cNvGrpSpPr/>
            <p:nvPr/>
          </p:nvGrpSpPr>
          <p:grpSpPr>
            <a:xfrm>
              <a:off x="6806991" y="4696452"/>
              <a:ext cx="2918750" cy="859886"/>
              <a:chOff x="5273265" y="3590338"/>
              <a:chExt cx="2918750" cy="859886"/>
            </a:xfrm>
          </p:grpSpPr>
          <p:sp>
            <p:nvSpPr>
              <p:cNvPr id="116" name="Овал 115"/>
              <p:cNvSpPr/>
              <p:nvPr/>
            </p:nvSpPr>
            <p:spPr>
              <a:xfrm>
                <a:off x="5273265" y="3590338"/>
                <a:ext cx="859886" cy="859886"/>
              </a:xfrm>
              <a:prstGeom prst="ellipse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191755" y="3702598"/>
                <a:ext cx="2000260" cy="62874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rgbClr val="EE7F00"/>
                    </a:solidFill>
                  </a:rPr>
                  <a:t>6100099</a:t>
                </a: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радиоканал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Bravo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6" name="Группа 119"/>
            <p:cNvGrpSpPr/>
            <p:nvPr/>
          </p:nvGrpSpPr>
          <p:grpSpPr>
            <a:xfrm>
              <a:off x="6806991" y="5653785"/>
              <a:ext cx="2571768" cy="859886"/>
              <a:chOff x="5735773" y="4185493"/>
              <a:chExt cx="2571768" cy="859886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5735773" y="4185493"/>
                <a:ext cx="859885" cy="859886"/>
              </a:xfrm>
              <a:prstGeom prst="ellipse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654262" y="4297753"/>
                <a:ext cx="1653279" cy="62874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6100012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антенна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Bravo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7" name="Группа 83"/>
          <p:cNvGrpSpPr/>
          <p:nvPr/>
        </p:nvGrpSpPr>
        <p:grpSpPr>
          <a:xfrm>
            <a:off x="6286512" y="5810758"/>
            <a:ext cx="1928826" cy="547200"/>
            <a:chOff x="3714742" y="6000742"/>
            <a:chExt cx="3086122" cy="875520"/>
          </a:xfrm>
        </p:grpSpPr>
        <p:sp>
          <p:nvSpPr>
            <p:cNvPr id="35" name="Овал 34"/>
            <p:cNvSpPr/>
            <p:nvPr/>
          </p:nvSpPr>
          <p:spPr>
            <a:xfrm>
              <a:off x="3714742" y="6000742"/>
              <a:ext cx="875520" cy="875520"/>
            </a:xfrm>
            <a:prstGeom prst="ellipse">
              <a:avLst/>
            </a:prstGeom>
            <a:blipFill>
              <a:blip r:embed="rId11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6130374"/>
              <a:ext cx="2228864" cy="640176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QUICK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панель с ключом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2714612" y="1357298"/>
            <a:ext cx="3286148" cy="4071966"/>
          </a:xfrm>
          <a:prstGeom prst="round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55"/>
          <p:cNvGrpSpPr/>
          <p:nvPr/>
        </p:nvGrpSpPr>
        <p:grpSpPr>
          <a:xfrm>
            <a:off x="428596" y="714356"/>
            <a:ext cx="1547333" cy="1842873"/>
            <a:chOff x="452899" y="714356"/>
            <a:chExt cx="1547333" cy="1842873"/>
          </a:xfrm>
        </p:grpSpPr>
        <p:grpSp>
          <p:nvGrpSpPr>
            <p:cNvPr id="19" name="Группа 84"/>
            <p:cNvGrpSpPr/>
            <p:nvPr/>
          </p:nvGrpSpPr>
          <p:grpSpPr>
            <a:xfrm>
              <a:off x="452899" y="2010029"/>
              <a:ext cx="1547333" cy="547200"/>
              <a:chOff x="-320765" y="1835595"/>
              <a:chExt cx="2320998" cy="820801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320765" y="1835595"/>
                <a:ext cx="820799" cy="820801"/>
              </a:xfrm>
              <a:prstGeom prst="ellipse">
                <a:avLst/>
              </a:prstGeom>
              <a:blipFill>
                <a:blip r:embed="rId13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00084" y="1942752"/>
                <a:ext cx="1500149" cy="600166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ORION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фотоэлементы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1" name="Группа 58"/>
            <p:cNvGrpSpPr/>
            <p:nvPr/>
          </p:nvGrpSpPr>
          <p:grpSpPr>
            <a:xfrm>
              <a:off x="452899" y="714356"/>
              <a:ext cx="1547333" cy="1199931"/>
              <a:chOff x="310023" y="571480"/>
              <a:chExt cx="1547333" cy="1199931"/>
            </a:xfrm>
          </p:grpSpPr>
          <p:grpSp>
            <p:nvGrpSpPr>
              <p:cNvPr id="22" name="Группа 83"/>
              <p:cNvGrpSpPr/>
              <p:nvPr/>
            </p:nvGrpSpPr>
            <p:grpSpPr>
              <a:xfrm>
                <a:off x="310023" y="1224211"/>
                <a:ext cx="1547333" cy="547200"/>
                <a:chOff x="-261449" y="2224343"/>
                <a:chExt cx="1547333" cy="547200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-261449" y="2224343"/>
                  <a:ext cx="547200" cy="547200"/>
                </a:xfrm>
                <a:prstGeom prst="ellipse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285752" y="2240965"/>
                  <a:ext cx="1000132" cy="400110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VEGA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фотоэлементы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4" name="Группа 82"/>
              <p:cNvGrpSpPr/>
              <p:nvPr/>
            </p:nvGrpSpPr>
            <p:grpSpPr>
              <a:xfrm>
                <a:off x="310023" y="571480"/>
                <a:ext cx="1547333" cy="547200"/>
                <a:chOff x="-845127" y="618634"/>
                <a:chExt cx="1547333" cy="547200"/>
              </a:xfrm>
            </p:grpSpPr>
            <p:sp>
              <p:nvSpPr>
                <p:cNvPr id="15" name="Овал 14"/>
                <p:cNvSpPr/>
                <p:nvPr/>
              </p:nvSpPr>
              <p:spPr>
                <a:xfrm>
                  <a:off x="-845127" y="618634"/>
                  <a:ext cx="547200" cy="547200"/>
                </a:xfrm>
                <a:prstGeom prst="ellipse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-297926" y="692179"/>
                  <a:ext cx="1000132" cy="400110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VISION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фотоэлементы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</p:grpSp>
      <p:cxnSp>
        <p:nvCxnSpPr>
          <p:cNvPr id="56" name="Прямая соединительная линия 55"/>
          <p:cNvCxnSpPr/>
          <p:nvPr/>
        </p:nvCxnSpPr>
        <p:spPr>
          <a:xfrm>
            <a:off x="6286512" y="3357562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286512" y="5572140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28596" y="2643182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8596" y="5429264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428596" y="5596444"/>
            <a:ext cx="1785950" cy="547200"/>
            <a:chOff x="4786314" y="3571876"/>
            <a:chExt cx="1785950" cy="547200"/>
          </a:xfrm>
        </p:grpSpPr>
        <p:sp>
          <p:nvSpPr>
            <p:cNvPr id="67" name="Овал 66"/>
            <p:cNvSpPr/>
            <p:nvPr/>
          </p:nvSpPr>
          <p:spPr>
            <a:xfrm>
              <a:off x="4786314" y="3571876"/>
              <a:ext cx="547200" cy="547200"/>
            </a:xfrm>
            <a:prstGeom prst="ellipse">
              <a:avLst/>
            </a:prstGeom>
            <a:blipFill>
              <a:blip r:embed="rId16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57818" y="3645421"/>
              <a:ext cx="1214446" cy="400110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GUARD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лампа сигнальная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cxnSp>
        <p:nvCxnSpPr>
          <p:cNvPr id="66" name="Прямая соединительная линия 65"/>
          <p:cNvCxnSpPr/>
          <p:nvPr/>
        </p:nvCxnSpPr>
        <p:spPr>
          <a:xfrm>
            <a:off x="428596" y="3429000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85"/>
          <p:cNvGrpSpPr/>
          <p:nvPr/>
        </p:nvGrpSpPr>
        <p:grpSpPr>
          <a:xfrm>
            <a:off x="428596" y="3571876"/>
            <a:ext cx="2071702" cy="547200"/>
            <a:chOff x="428596" y="3571876"/>
            <a:chExt cx="3156879" cy="833829"/>
          </a:xfrm>
        </p:grpSpPr>
        <p:sp>
          <p:nvSpPr>
            <p:cNvPr id="72" name="Овал 71"/>
            <p:cNvSpPr/>
            <p:nvPr/>
          </p:nvSpPr>
          <p:spPr>
            <a:xfrm>
              <a:off x="428596" y="3571876"/>
              <a:ext cx="833829" cy="833829"/>
            </a:xfrm>
            <a:prstGeom prst="ellipse">
              <a:avLst/>
            </a:prstGeom>
            <a:blipFill>
              <a:blip r:embed="rId17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99459" y="3659693"/>
              <a:ext cx="2286016" cy="609692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WIRE EDGE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бордюр безопасности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74" name="Группа 85"/>
          <p:cNvGrpSpPr/>
          <p:nvPr/>
        </p:nvGrpSpPr>
        <p:grpSpPr>
          <a:xfrm>
            <a:off x="428596" y="4167684"/>
            <a:ext cx="2000264" cy="547200"/>
            <a:chOff x="428596" y="3571876"/>
            <a:chExt cx="3048021" cy="833829"/>
          </a:xfrm>
        </p:grpSpPr>
        <p:sp>
          <p:nvSpPr>
            <p:cNvPr id="76" name="Овал 75"/>
            <p:cNvSpPr/>
            <p:nvPr/>
          </p:nvSpPr>
          <p:spPr>
            <a:xfrm>
              <a:off x="428596" y="3571876"/>
              <a:ext cx="833829" cy="833829"/>
            </a:xfrm>
            <a:prstGeom prst="ellipse">
              <a:avLst/>
            </a:prstGeom>
            <a:blipFill>
              <a:blip r:embed="rId18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99459" y="3659693"/>
              <a:ext cx="2177158" cy="609692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OPTICAL EDGE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бордюр безопасности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78" name="Группа 85"/>
          <p:cNvGrpSpPr/>
          <p:nvPr/>
        </p:nvGrpSpPr>
        <p:grpSpPr>
          <a:xfrm>
            <a:off x="428596" y="4786322"/>
            <a:ext cx="2071702" cy="547200"/>
            <a:chOff x="428596" y="3571876"/>
            <a:chExt cx="3156879" cy="833829"/>
          </a:xfrm>
        </p:grpSpPr>
        <p:sp>
          <p:nvSpPr>
            <p:cNvPr id="80" name="Овал 79"/>
            <p:cNvSpPr/>
            <p:nvPr/>
          </p:nvSpPr>
          <p:spPr>
            <a:xfrm>
              <a:off x="428596" y="3571876"/>
              <a:ext cx="833829" cy="833829"/>
            </a:xfrm>
            <a:prstGeom prst="ellipse">
              <a:avLst/>
            </a:prstGeom>
            <a:blipFill>
              <a:blip r:embed="rId19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99459" y="3659693"/>
              <a:ext cx="2286016" cy="609692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SAFETY EDGE “E”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бордюр безопасности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5" descr="industri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4900" y="285728"/>
            <a:ext cx="4229100" cy="4657725"/>
          </a:xfrm>
          <a:noFill/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INDUSTRIAL SLIDER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4214810" y="5429262"/>
            <a:ext cx="4500594" cy="500070"/>
            <a:chOff x="-142908" y="857232"/>
            <a:chExt cx="4500594" cy="50007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42899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42910" y="857232"/>
              <a:ext cx="3571900" cy="28575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-142908" y="857232"/>
              <a:ext cx="1285884" cy="28575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Модель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857232"/>
              <a:ext cx="85725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Масса створки, кг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42908" y="1142984"/>
              <a:ext cx="1285884" cy="214316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INDUISTRIAL SLIDER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1538" y="1142984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3 500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000232" y="857232"/>
              <a:ext cx="121444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Скорость,</a:t>
              </a: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м/мин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4678" y="857232"/>
              <a:ext cx="1071570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Интенсивность, циклов в час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000232" y="1142984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11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14678" y="1142984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&gt;45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grpSp>
          <p:nvGrpSpPr>
            <p:cNvPr id="4" name="Группа 84"/>
            <p:cNvGrpSpPr/>
            <p:nvPr/>
          </p:nvGrpSpPr>
          <p:grpSpPr>
            <a:xfrm>
              <a:off x="1071538" y="857232"/>
              <a:ext cx="2071708" cy="500070"/>
              <a:chOff x="1357290" y="3857628"/>
              <a:chExt cx="2071708" cy="500070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1250134" y="4250536"/>
                <a:ext cx="214318" cy="6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2250266" y="4250536"/>
                <a:ext cx="214318" cy="6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214546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3321836" y="4250536"/>
                <a:ext cx="214318" cy="6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3286116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285720" y="3929066"/>
            <a:ext cx="4000528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Встроенный блок управления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en-US" sz="1200" dirty="0" smtClean="0">
                <a:solidFill>
                  <a:srgbClr val="003E88"/>
                </a:solidFill>
              </a:rPr>
              <a:t>GEO 05</a:t>
            </a:r>
            <a:r>
              <a:rPr lang="ru-RU" sz="1200" dirty="0" smtClean="0">
                <a:solidFill>
                  <a:srgbClr val="003E88"/>
                </a:solidFill>
              </a:rPr>
              <a:t>. Многофункциональный.  Микропроцессорный.  Индикация всех действий. Простота и удобство настройки. Работа с аксессуарами безопасности и управления. 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5720" y="2714620"/>
            <a:ext cx="4000528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Створка ворот до 3500 кг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Модельный ряд включает единственный привод, способный решить любую задачу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5720" y="722826"/>
            <a:ext cx="4214842" cy="169277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Промышленного применения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Надежное решение для автоматизации въезда на промышленную территорию, оснащенную массивными откатными воротами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220/380 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маслонаполненный редуктор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регулировка усилия фрикционной муфтой в масляной ванне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окрашенный стальной защитный кожух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-107173" y="0"/>
            <a:ext cx="9394081" cy="6858000"/>
            <a:chOff x="-107173" y="0"/>
            <a:chExt cx="9394081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71438" y="433992"/>
              <a:ext cx="93583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0" b="1" dirty="0" smtClean="0">
                  <a:solidFill>
                    <a:srgbClr val="FF8E11"/>
                  </a:solidFill>
                </a:rPr>
                <a:t>БЛАГОДАРИМ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282" y="433993"/>
              <a:ext cx="86439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chemeClr val="bg1"/>
                  </a:solidFill>
                </a:rPr>
                <a:t>БЛАГОДАРИМ</a:t>
              </a:r>
              <a:r>
                <a:rPr lang="ru-RU" sz="54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28976" y="1862728"/>
              <a:ext cx="20717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ЗА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07173" y="4007844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ВНИМАНИЕ</a:t>
              </a:r>
              <a:r>
                <a:rPr lang="en-US" sz="8800" b="1" dirty="0" smtClean="0">
                  <a:solidFill>
                    <a:srgbClr val="FF8E11"/>
                  </a:solidFill>
                </a:rPr>
                <a:t>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31431" y="2452618"/>
              <a:ext cx="1428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 ЗА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57406" y="4643446"/>
              <a:ext cx="42148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ВНИМАНИЕ</a:t>
              </a:r>
              <a:r>
                <a:rPr lang="ru-RU" sz="4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илорд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3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0" y="0"/>
            <a:ext cx="9144000" cy="6929462"/>
          </a:xfrm>
          <a:prstGeom prst="rect">
            <a:avLst/>
          </a:prstGeom>
          <a:gradFill flip="none" rotWithShape="1">
            <a:gsLst>
              <a:gs pos="8000">
                <a:srgbClr val="EE7F00"/>
              </a:gs>
              <a:gs pos="54000">
                <a:srgbClr val="EE7F00">
                  <a:alpha val="76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857752" y="3286124"/>
            <a:ext cx="4071965" cy="3440109"/>
          </a:xfrm>
          <a:prstGeom prst="rect">
            <a:avLst/>
          </a:prstGeom>
          <a:blipFill dpi="0" rotWithShape="1">
            <a:blip r:embed="rId2" cstate="print"/>
            <a:srcRect/>
            <a:tile tx="260350" ty="254000" sx="91000" sy="91000" flip="none" algn="b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857224" y="4357694"/>
            <a:ext cx="2428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E88"/>
                </a:solidFill>
              </a:rPr>
              <a:t>MILORD</a:t>
            </a:r>
            <a:endParaRPr lang="ru-RU" sz="4400" b="1" dirty="0">
              <a:solidFill>
                <a:srgbClr val="003E88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1142976" y="5000636"/>
            <a:ext cx="3714776" cy="5543"/>
          </a:xfrm>
          <a:prstGeom prst="line">
            <a:avLst/>
          </a:prstGeom>
          <a:ln>
            <a:solidFill>
              <a:srgbClr val="003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 descr="milord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406942"/>
            <a:ext cx="4529138" cy="4593694"/>
          </a:xfrm>
          <a:noFill/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MILORD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4572000" y="5429262"/>
            <a:ext cx="4143404" cy="714382"/>
            <a:chOff x="214282" y="857232"/>
            <a:chExt cx="4143404" cy="71438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42899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4282" y="1357298"/>
              <a:ext cx="414340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42910" y="857232"/>
              <a:ext cx="3571900" cy="28575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428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Модель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857232"/>
              <a:ext cx="85725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Масса створки, кг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14282" y="1142984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MILORD 5C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1538" y="1142984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500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71538" y="1357298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800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14282" y="1357298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MILORD 8C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000232" y="857232"/>
              <a:ext cx="121444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Скорость,</a:t>
              </a: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м/мин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4678" y="857232"/>
              <a:ext cx="1071570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Интенсивность, циклов в час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000232" y="1142984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12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00232" y="1357298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10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14678" y="1142984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&gt;24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214678" y="1357298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&gt;28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grpSp>
          <p:nvGrpSpPr>
            <p:cNvPr id="4" name="Группа 84"/>
            <p:cNvGrpSpPr/>
            <p:nvPr/>
          </p:nvGrpSpPr>
          <p:grpSpPr>
            <a:xfrm>
              <a:off x="1071538" y="857232"/>
              <a:ext cx="2" cy="714380"/>
              <a:chOff x="1357290" y="3857628"/>
              <a:chExt cx="2" cy="714380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1142977" y="4357693"/>
                <a:ext cx="428628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84"/>
            <p:cNvGrpSpPr/>
            <p:nvPr/>
          </p:nvGrpSpPr>
          <p:grpSpPr>
            <a:xfrm>
              <a:off x="2000232" y="857232"/>
              <a:ext cx="6" cy="714382"/>
              <a:chOff x="1357290" y="3857628"/>
              <a:chExt cx="6" cy="714382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1142978" y="4357692"/>
                <a:ext cx="428631" cy="5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84"/>
            <p:cNvGrpSpPr/>
            <p:nvPr/>
          </p:nvGrpSpPr>
          <p:grpSpPr>
            <a:xfrm>
              <a:off x="3214678" y="857232"/>
              <a:ext cx="2" cy="714380"/>
              <a:chOff x="1357290" y="3857628"/>
              <a:chExt cx="2" cy="714380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1142977" y="4357693"/>
                <a:ext cx="428628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357158" y="3357562"/>
            <a:ext cx="3571900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Встроенный блок управления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Многофункциональный. Микропроцессорный.  Индикация всех действий. Простота и удобство настройки</a:t>
            </a:r>
            <a:r>
              <a:rPr lang="en-US" sz="1200" dirty="0" smtClean="0">
                <a:solidFill>
                  <a:srgbClr val="003E88"/>
                </a:solidFill>
              </a:rPr>
              <a:t>/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7158" y="2071678"/>
            <a:ext cx="3571900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Створка ворот до </a:t>
            </a:r>
            <a:r>
              <a:rPr lang="en-US" sz="2000" b="1" dirty="0" smtClean="0">
                <a:solidFill>
                  <a:srgbClr val="EE7F00"/>
                </a:solidFill>
              </a:rPr>
              <a:t>8</a:t>
            </a:r>
            <a:r>
              <a:rPr lang="ru-RU" sz="2000" b="1" dirty="0" smtClean="0">
                <a:solidFill>
                  <a:srgbClr val="EE7F00"/>
                </a:solidFill>
              </a:rPr>
              <a:t>00 кг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Модельный ряд включает 2 привода, рассчитанных на различную максимальную массу створки ворот: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до 500 кг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до 800 кг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5720" y="647153"/>
            <a:ext cx="4786346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Бытового применения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Лучшее решения в сфере частных домов и загородных коттеджей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идеальное соотношение низкой цены и высокого качества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достаточный набор основных функций и алгоритмов 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работа со всеми  основными устройствами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милорд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6208031" cy="4857784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1464447" y="71414"/>
              <a:ext cx="621510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MILORD</a:t>
              </a:r>
              <a:r>
                <a:rPr lang="ru-RU" b="1" dirty="0" smtClean="0">
                  <a:solidFill>
                    <a:schemeClr val="bg1"/>
                  </a:solidFill>
                </a:rPr>
                <a:t>. Устройство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21987" y="1571612"/>
            <a:ext cx="1526828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Блок управления</a:t>
            </a:r>
            <a:endParaRPr lang="en-US" sz="1400" b="1" dirty="0" smtClean="0">
              <a:solidFill>
                <a:srgbClr val="EE7F00"/>
              </a:solidFill>
            </a:endParaRPr>
          </a:p>
          <a:p>
            <a:r>
              <a:rPr lang="en-US" sz="1400" b="1" i="1" dirty="0" smtClean="0">
                <a:solidFill>
                  <a:srgbClr val="EE7F00"/>
                </a:solidFill>
              </a:rPr>
              <a:t>Sprint </a:t>
            </a:r>
            <a:r>
              <a:rPr lang="ru-RU" sz="1400" b="1" i="1" dirty="0" smtClean="0">
                <a:solidFill>
                  <a:srgbClr val="EE7F00"/>
                </a:solidFill>
              </a:rPr>
              <a:t>05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857620" y="571480"/>
            <a:ext cx="141808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EE7F00"/>
                </a:solidFill>
              </a:rPr>
              <a:t>Моторредуктор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571868" y="5786454"/>
            <a:ext cx="2072299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Концевые выключатели</a:t>
            </a:r>
          </a:p>
          <a:p>
            <a:r>
              <a:rPr lang="ru-RU" sz="1400" b="1" i="1" dirty="0" smtClean="0">
                <a:solidFill>
                  <a:srgbClr val="EE7F00"/>
                </a:solidFill>
              </a:rPr>
              <a:t>герконы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572264" y="5429264"/>
            <a:ext cx="228088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Устройство разблокировки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929454" y="3572441"/>
            <a:ext cx="213847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Кожух блока управления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206302" y="500042"/>
            <a:ext cx="1833579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Гнездо для </a:t>
            </a:r>
            <a:r>
              <a:rPr lang="ru-RU" sz="1400" b="1" dirty="0" err="1" smtClean="0">
                <a:solidFill>
                  <a:srgbClr val="EE7F00"/>
                </a:solidFill>
              </a:rPr>
              <a:t>инкодера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176" name="Прямая со стрелкой 175"/>
          <p:cNvCxnSpPr/>
          <p:nvPr/>
        </p:nvCxnSpPr>
        <p:spPr>
          <a:xfrm rot="10800000" flipV="1">
            <a:off x="5143504" y="1857364"/>
            <a:ext cx="2357454" cy="714380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>
            <a:off x="1357290" y="1285860"/>
            <a:ext cx="714380" cy="642942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3964777" y="1321579"/>
            <a:ext cx="1071570" cy="14287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 flipV="1">
            <a:off x="4714876" y="714356"/>
            <a:ext cx="1500198" cy="121444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V="1">
            <a:off x="2678893" y="4464851"/>
            <a:ext cx="2571768" cy="7143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5500694" y="3214686"/>
            <a:ext cx="1428760" cy="50006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71" idx="0"/>
          </p:cNvCxnSpPr>
          <p:nvPr/>
        </p:nvCxnSpPr>
        <p:spPr>
          <a:xfrm flipH="1" flipV="1">
            <a:off x="5857886" y="4214820"/>
            <a:ext cx="714378" cy="121444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5720" y="5286388"/>
            <a:ext cx="1979388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Монтажное основание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9546" y="714356"/>
            <a:ext cx="1514517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Защитный кожух</a:t>
            </a:r>
          </a:p>
          <a:p>
            <a:r>
              <a:rPr lang="en-US" sz="1400" b="1" i="1" dirty="0" smtClean="0">
                <a:solidFill>
                  <a:srgbClr val="EE7F00"/>
                </a:solidFill>
              </a:rPr>
              <a:t>ABC</a:t>
            </a:r>
            <a:r>
              <a:rPr lang="ru-RU" sz="1400" b="1" i="1" dirty="0" smtClean="0">
                <a:solidFill>
                  <a:srgbClr val="EE7F00"/>
                </a:solidFill>
              </a:rPr>
              <a:t> пластик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282" y="2263967"/>
            <a:ext cx="730777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Корпус</a:t>
            </a:r>
            <a:endParaRPr lang="en-US" sz="1400" b="1" i="1" dirty="0" smtClean="0">
              <a:solidFill>
                <a:srgbClr val="EE7F00"/>
              </a:solidFill>
            </a:endParaRPr>
          </a:p>
        </p:txBody>
      </p:sp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>
            <a:off x="945059" y="2571744"/>
            <a:ext cx="912297" cy="14287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3107521" y="1393017"/>
            <a:ext cx="1357322" cy="85725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1500166" y="4572008"/>
            <a:ext cx="1143008" cy="285752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428860" y="857232"/>
            <a:ext cx="1660839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Зубчатая шестерня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vbkIMG_3093.jpg"/>
          <p:cNvPicPr>
            <a:picLocks noChangeAspect="1"/>
          </p:cNvPicPr>
          <p:nvPr/>
        </p:nvPicPr>
        <p:blipFill>
          <a:blip r:embed="rId2" cstate="print">
            <a:lum bright="39000" contrast="-32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</a:t>
              </a:r>
              <a:r>
                <a:rPr lang="en-US" b="1" dirty="0" smtClean="0">
                  <a:solidFill>
                    <a:schemeClr val="bg1"/>
                  </a:solidFill>
                </a:rPr>
                <a:t>MILORD</a:t>
              </a:r>
              <a:r>
                <a:rPr lang="ru-RU" b="1" dirty="0" smtClean="0">
                  <a:solidFill>
                    <a:schemeClr val="bg1"/>
                  </a:solidFill>
                </a:rPr>
                <a:t>. Дополнительное оборудование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3"/>
          <p:cNvGrpSpPr/>
          <p:nvPr/>
        </p:nvGrpSpPr>
        <p:grpSpPr>
          <a:xfrm>
            <a:off x="142844" y="571480"/>
            <a:ext cx="4214842" cy="1497884"/>
            <a:chOff x="285720" y="3500438"/>
            <a:chExt cx="4214842" cy="1497884"/>
          </a:xfrm>
        </p:grpSpPr>
        <p:sp>
          <p:nvSpPr>
            <p:cNvPr id="30" name="Овал 29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71604" y="3822616"/>
              <a:ext cx="2928958" cy="1175706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РЕЙКА ЗУБЧАТАЯ</a:t>
              </a:r>
            </a:p>
            <a:p>
              <a:pPr>
                <a:lnSpc>
                  <a:spcPct val="70000"/>
                </a:lnSpc>
              </a:pPr>
              <a:endParaRPr lang="ru-RU" sz="1200" dirty="0" smtClean="0">
                <a:solidFill>
                  <a:srgbClr val="003E88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RACK 30</a:t>
              </a:r>
              <a:r>
                <a:rPr lang="ru-RU" sz="1200" b="1" dirty="0" err="1" smtClean="0">
                  <a:solidFill>
                    <a:srgbClr val="003E88"/>
                  </a:solidFill>
                </a:rPr>
                <a:t>х</a:t>
              </a:r>
              <a:r>
                <a:rPr lang="en-US" sz="1200" b="1" dirty="0" smtClean="0">
                  <a:solidFill>
                    <a:srgbClr val="003E88"/>
                  </a:solidFill>
                </a:rPr>
                <a:t>12 (JA 146)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длина </a:t>
              </a:r>
              <a:r>
                <a:rPr lang="en-US" sz="1200" dirty="0" smtClean="0">
                  <a:solidFill>
                    <a:srgbClr val="003E88"/>
                  </a:solidFill>
                </a:rPr>
                <a:t>1 </a:t>
              </a:r>
              <a:r>
                <a:rPr lang="ru-RU" sz="1200" dirty="0" smtClean="0">
                  <a:solidFill>
                    <a:srgbClr val="003E88"/>
                  </a:solidFill>
                </a:rPr>
                <a:t>м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оцинкованная сталь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модуль зубьев </a:t>
              </a:r>
              <a:r>
                <a:rPr lang="en-US" sz="1200" dirty="0" smtClean="0">
                  <a:solidFill>
                    <a:srgbClr val="003E88"/>
                  </a:solidFill>
                </a:rPr>
                <a:t> m = 4</a:t>
              </a:r>
              <a:endParaRPr lang="ru-RU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>
              <a:stCxn id="30" idx="6"/>
            </p:cNvCxnSpPr>
            <p:nvPr/>
          </p:nvCxnSpPr>
          <p:spPr>
            <a:xfrm>
              <a:off x="1571604" y="4143380"/>
              <a:ext cx="278608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3"/>
          <p:cNvGrpSpPr/>
          <p:nvPr/>
        </p:nvGrpSpPr>
        <p:grpSpPr>
          <a:xfrm>
            <a:off x="4857752" y="974695"/>
            <a:ext cx="4357718" cy="856800"/>
            <a:chOff x="285720" y="3536157"/>
            <a:chExt cx="4357718" cy="856800"/>
          </a:xfrm>
        </p:grpSpPr>
        <p:sp>
          <p:nvSpPr>
            <p:cNvPr id="35" name="Овал 34"/>
            <p:cNvSpPr/>
            <p:nvPr/>
          </p:nvSpPr>
          <p:spPr>
            <a:xfrm>
              <a:off x="285720" y="3536157"/>
              <a:ext cx="856800" cy="85680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14446" y="3536157"/>
              <a:ext cx="3428992" cy="769441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Комплект крепежа рейки</a:t>
              </a: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KIT FIXING (JA 147)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endParaRPr lang="ru-RU" sz="1200" b="1" dirty="0" smtClean="0">
                <a:solidFill>
                  <a:srgbClr val="003E88"/>
                </a:solidFill>
              </a:endParaRPr>
            </a:p>
          </p:txBody>
        </p:sp>
      </p:grpSp>
      <p:grpSp>
        <p:nvGrpSpPr>
          <p:cNvPr id="5" name="Группа 23"/>
          <p:cNvGrpSpPr/>
          <p:nvPr/>
        </p:nvGrpSpPr>
        <p:grpSpPr>
          <a:xfrm>
            <a:off x="142844" y="4081541"/>
            <a:ext cx="6643734" cy="1537753"/>
            <a:chOff x="285720" y="3500438"/>
            <a:chExt cx="6643734" cy="1537753"/>
          </a:xfrm>
        </p:grpSpPr>
        <p:sp>
          <p:nvSpPr>
            <p:cNvPr id="37" name="Овал 36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71604" y="3714752"/>
              <a:ext cx="5357850" cy="1323439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МОДУЛЬ ОПРЕДЕЛЕНИЯ ПРЕПЯТСТВИЯ</a:t>
              </a:r>
            </a:p>
            <a:p>
              <a:endParaRPr lang="ru-RU" sz="1200" b="1" dirty="0" smtClean="0">
                <a:solidFill>
                  <a:srgbClr val="003E88"/>
                </a:solidFill>
              </a:endParaRPr>
            </a:p>
            <a:p>
              <a:r>
                <a:rPr lang="ru-RU" sz="1200" b="1" dirty="0" smtClean="0">
                  <a:solidFill>
                    <a:srgbClr val="003E88"/>
                  </a:solidFill>
                </a:rPr>
                <a:t>6100013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Высокочувствительный </a:t>
              </a:r>
              <a:r>
                <a:rPr lang="ru-RU" sz="1200" dirty="0" err="1" smtClean="0">
                  <a:solidFill>
                    <a:srgbClr val="003E88"/>
                  </a:solidFill>
                </a:rPr>
                <a:t>энкодер</a:t>
              </a:r>
              <a:r>
                <a:rPr lang="ru-RU" sz="1200" dirty="0" smtClean="0">
                  <a:solidFill>
                    <a:srgbClr val="003E88"/>
                  </a:solidFill>
                </a:rPr>
                <a:t>. Определяет</a:t>
              </a:r>
              <a:r>
                <a:rPr lang="en-US" sz="1200" dirty="0" smtClean="0">
                  <a:solidFill>
                    <a:srgbClr val="003E88"/>
                  </a:solidFill>
                </a:rPr>
                <a:t>: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точное положение створки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наличие препятствия в створе ворот, предотвращает его повреждение</a:t>
              </a:r>
            </a:p>
          </p:txBody>
        </p:sp>
        <p:cxnSp>
          <p:nvCxnSpPr>
            <p:cNvPr id="45" name="Прямая соединительная линия 44"/>
            <p:cNvCxnSpPr>
              <a:stCxn id="37" idx="6"/>
            </p:cNvCxnSpPr>
            <p:nvPr/>
          </p:nvCxnSpPr>
          <p:spPr>
            <a:xfrm>
              <a:off x="1571604" y="4143380"/>
              <a:ext cx="4357718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23"/>
          <p:cNvGrpSpPr/>
          <p:nvPr/>
        </p:nvGrpSpPr>
        <p:grpSpPr>
          <a:xfrm>
            <a:off x="142844" y="2214554"/>
            <a:ext cx="4429156" cy="1867216"/>
            <a:chOff x="285720" y="3500438"/>
            <a:chExt cx="4429156" cy="1867216"/>
          </a:xfrm>
        </p:grpSpPr>
        <p:sp>
          <p:nvSpPr>
            <p:cNvPr id="17" name="Овал 16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1604" y="3822616"/>
              <a:ext cx="3143272" cy="1545038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РЕЙКА ЗУБЧАТАЯ НЕЙЛОН</a:t>
              </a:r>
            </a:p>
            <a:p>
              <a:pPr>
                <a:lnSpc>
                  <a:spcPct val="70000"/>
                </a:lnSpc>
              </a:pPr>
              <a:endParaRPr lang="ru-RU" sz="1200" dirty="0" smtClean="0">
                <a:solidFill>
                  <a:srgbClr val="003E88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RACK 30</a:t>
              </a:r>
              <a:r>
                <a:rPr lang="ru-RU" sz="1200" b="1" dirty="0" err="1" smtClean="0">
                  <a:solidFill>
                    <a:srgbClr val="003E88"/>
                  </a:solidFill>
                </a:rPr>
                <a:t>х</a:t>
              </a:r>
              <a:r>
                <a:rPr lang="en-US" sz="1200" b="1" dirty="0" smtClean="0">
                  <a:solidFill>
                    <a:srgbClr val="003E88"/>
                  </a:solidFill>
                </a:rPr>
                <a:t>12</a:t>
              </a:r>
              <a:r>
                <a:rPr lang="ru-RU" sz="1200" b="1" dirty="0" smtClean="0">
                  <a:solidFill>
                    <a:srgbClr val="003E88"/>
                  </a:solidFill>
                </a:rPr>
                <a:t> (</a:t>
              </a:r>
              <a:r>
                <a:rPr lang="en-US" sz="1200" b="1" dirty="0" smtClean="0">
                  <a:solidFill>
                    <a:srgbClr val="003E88"/>
                  </a:solidFill>
                </a:rPr>
                <a:t>JA 221</a:t>
              </a:r>
              <a:r>
                <a:rPr lang="ru-RU" sz="1200" b="1" dirty="0" smtClean="0">
                  <a:solidFill>
                    <a:srgbClr val="003E88"/>
                  </a:solidFill>
                </a:rPr>
                <a:t>)</a:t>
              </a:r>
              <a:endParaRPr lang="en-US" sz="1200" b="1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длина </a:t>
              </a:r>
              <a:r>
                <a:rPr lang="en-US" sz="1200" dirty="0" smtClean="0">
                  <a:solidFill>
                    <a:srgbClr val="003E88"/>
                  </a:solidFill>
                </a:rPr>
                <a:t>1 </a:t>
              </a:r>
              <a:r>
                <a:rPr lang="ru-RU" sz="1200" dirty="0" smtClean="0">
                  <a:solidFill>
                    <a:srgbClr val="003E88"/>
                  </a:solidFill>
                </a:rPr>
                <a:t>м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до 500 кг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нейлон со стальным ядром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модуль зубьев </a:t>
              </a:r>
              <a:r>
                <a:rPr lang="en-US" sz="1200" dirty="0" smtClean="0">
                  <a:solidFill>
                    <a:srgbClr val="003E88"/>
                  </a:solidFill>
                </a:rPr>
                <a:t> m = 4</a:t>
              </a:r>
              <a:endParaRPr lang="ru-RU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бесшумная</a:t>
              </a:r>
            </a:p>
          </p:txBody>
        </p:sp>
        <p:cxnSp>
          <p:nvCxnSpPr>
            <p:cNvPr id="19" name="Прямая соединительная линия 18"/>
            <p:cNvCxnSpPr>
              <a:stCxn id="17" idx="6"/>
            </p:cNvCxnSpPr>
            <p:nvPr/>
          </p:nvCxnSpPr>
          <p:spPr>
            <a:xfrm>
              <a:off x="1571604" y="4143380"/>
              <a:ext cx="3000396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23"/>
          <p:cNvGrpSpPr/>
          <p:nvPr/>
        </p:nvGrpSpPr>
        <p:grpSpPr>
          <a:xfrm>
            <a:off x="4857752" y="2654195"/>
            <a:ext cx="4357718" cy="954107"/>
            <a:chOff x="285720" y="3536157"/>
            <a:chExt cx="4357718" cy="954107"/>
          </a:xfrm>
        </p:grpSpPr>
        <p:sp>
          <p:nvSpPr>
            <p:cNvPr id="21" name="Овал 20"/>
            <p:cNvSpPr/>
            <p:nvPr/>
          </p:nvSpPr>
          <p:spPr>
            <a:xfrm>
              <a:off x="285720" y="3536157"/>
              <a:ext cx="856800" cy="856800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4446" y="3536157"/>
              <a:ext cx="3428992" cy="954107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Комплект крепежа рейки</a:t>
              </a: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KIT FIXING (JA 222)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en-US" sz="1200" dirty="0" smtClean="0">
                  <a:solidFill>
                    <a:srgbClr val="003E88"/>
                  </a:solidFill>
                </a:rPr>
                <a:t>- </a:t>
              </a:r>
              <a:r>
                <a:rPr lang="ru-RU" sz="1200" dirty="0" smtClean="0">
                  <a:solidFill>
                    <a:srgbClr val="003E88"/>
                  </a:solidFill>
                </a:rPr>
                <a:t>Для работы при ограниченной высоте проезда</a:t>
              </a: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Только для </a:t>
              </a:r>
              <a:r>
                <a:rPr lang="en-US" sz="1200" dirty="0" smtClean="0">
                  <a:solidFill>
                    <a:srgbClr val="003E88"/>
                  </a:solidFill>
                </a:rPr>
                <a:t>Spin 4 </a:t>
              </a:r>
              <a:r>
                <a:rPr lang="ru-RU" sz="1200" dirty="0" smtClean="0">
                  <a:solidFill>
                    <a:srgbClr val="003E88"/>
                  </a:solidFill>
                </a:rPr>
                <a:t>со стрелой 4 м</a:t>
              </a:r>
              <a:endParaRPr lang="en-US" sz="1200" dirty="0" smtClean="0">
                <a:solidFill>
                  <a:srgbClr val="003E8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sprint 05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2071702" cy="2175286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107141" y="71414"/>
              <a:ext cx="892971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MILORD</a:t>
              </a:r>
              <a:r>
                <a:rPr lang="ru-RU" b="1" dirty="0" smtClean="0">
                  <a:solidFill>
                    <a:schemeClr val="bg1"/>
                  </a:solidFill>
                </a:rPr>
                <a:t>. Блок управления </a:t>
              </a:r>
              <a:r>
                <a:rPr lang="en-US" b="1" dirty="0" smtClean="0">
                  <a:solidFill>
                    <a:schemeClr val="bg1"/>
                  </a:solidFill>
                </a:rPr>
                <a:t>SPRINT </a:t>
              </a:r>
              <a:r>
                <a:rPr lang="ru-RU" b="1" dirty="0" smtClean="0">
                  <a:solidFill>
                    <a:schemeClr val="bg1"/>
                  </a:solidFill>
                </a:rPr>
                <a:t>05. Удобство настройки и обслуживания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ЗАГОЛОВОК"/>
          <p:cNvSpPr/>
          <p:nvPr/>
        </p:nvSpPr>
        <p:spPr>
          <a:xfrm>
            <a:off x="357158" y="2571744"/>
            <a:ext cx="1071570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 w="12700">
            <a:solidFill>
              <a:srgbClr val="EE7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SPRRINT </a:t>
            </a:r>
            <a:r>
              <a:rPr lang="ru-RU" sz="1400" b="1" dirty="0" smtClean="0">
                <a:solidFill>
                  <a:schemeClr val="bg1"/>
                </a:solidFill>
              </a:rPr>
              <a:t>05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3174" y="642918"/>
            <a:ext cx="1643074" cy="138499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3E88"/>
                </a:solidFill>
              </a:rPr>
              <a:t>SPRINT 05 </a:t>
            </a:r>
            <a:r>
              <a:rPr lang="ru-RU" sz="1200" dirty="0" smtClean="0">
                <a:solidFill>
                  <a:srgbClr val="003E88"/>
                </a:solidFill>
              </a:rPr>
              <a:t>обладает самыми необходимыми функциональными возможностями и потому его настройка очень легка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075913"/>
            <a:ext cx="4286280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Время работы двигателя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Защищает двигатель от перегрева и поломки при неисправности концевых выключателей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- 120 секунд  ограничение длительности открывания или закрывания</a:t>
            </a:r>
            <a:endParaRPr lang="ru-RU" sz="1200" dirty="0">
              <a:solidFill>
                <a:srgbClr val="003E8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715016"/>
            <a:ext cx="4143404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Механическое торможение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после срабатывания концевого выключателя торможение створки ворот происходит за счет </a:t>
            </a:r>
            <a:r>
              <a:rPr lang="ru-RU" sz="1200" dirty="0" err="1" smtClean="0">
                <a:solidFill>
                  <a:srgbClr val="003E88"/>
                </a:solidFill>
              </a:rPr>
              <a:t>проворота</a:t>
            </a:r>
            <a:r>
              <a:rPr lang="ru-RU" sz="1200" dirty="0" smtClean="0">
                <a:solidFill>
                  <a:srgbClr val="003E88"/>
                </a:solidFill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</a:rPr>
              <a:t>моторредуктора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928934"/>
            <a:ext cx="4000528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</a:t>
            </a:r>
            <a:r>
              <a:rPr lang="ru-RU" sz="2000" b="1" dirty="0" err="1" smtClean="0">
                <a:solidFill>
                  <a:srgbClr val="EE7F00"/>
                </a:solidFill>
              </a:rPr>
              <a:t>Автозакрывание</a:t>
            </a:r>
            <a:r>
              <a:rPr lang="ru-RU" sz="2000" b="1" dirty="0" smtClean="0">
                <a:solidFill>
                  <a:srgbClr val="EE7F00"/>
                </a:solidFill>
              </a:rPr>
              <a:t>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Обеспечивает самое удобное управление. Достаточно лишь 1 раз нажать кнопку и открыть  ворота. Закрывание произойдет автоматически.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задержка автозакрывания 15, 20, 40 секунд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3714776" cy="1323439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«Парковка»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Во время открывания команды управления игнорируются.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повышает безопасность использования ворот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позволяет сопрягать автоматические ворота с простейшими СКД и организовывать </a:t>
            </a:r>
            <a:r>
              <a:rPr lang="ru-RU" sz="1200" dirty="0" err="1" smtClean="0">
                <a:solidFill>
                  <a:srgbClr val="003E88"/>
                </a:solidFill>
              </a:rPr>
              <a:t>минипарковки</a:t>
            </a:r>
            <a:r>
              <a:rPr lang="ru-RU" sz="1200" dirty="0" smtClean="0">
                <a:solidFill>
                  <a:srgbClr val="003E88"/>
                </a:solidFill>
              </a:rPr>
              <a:t>.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5290623"/>
            <a:ext cx="3714776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«Калитка»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Калитка позволяет пропустить пешехода или велосипедиста и не пропустить автомобиль, регулируя степень открывания створки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- открывание в течении 8 секунд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28604"/>
            <a:ext cx="4500594" cy="169277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Регулировка усилия на конце створки</a:t>
            </a:r>
            <a:endParaRPr lang="ru-RU" sz="1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обеспечивает бесперебойную работу ворот при различных погодных условиях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осуществляет соответствие стандартам безопасности </a:t>
            </a:r>
            <a:r>
              <a:rPr lang="en-US" sz="1200" dirty="0" smtClean="0">
                <a:solidFill>
                  <a:srgbClr val="003E88"/>
                </a:solidFill>
              </a:rPr>
              <a:t>UNI</a:t>
            </a: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b="1" dirty="0" smtClean="0">
                <a:solidFill>
                  <a:srgbClr val="003E88"/>
                </a:solidFill>
              </a:rPr>
              <a:t>Без применения </a:t>
            </a:r>
            <a:r>
              <a:rPr lang="ru-RU" sz="1200" b="1" dirty="0" err="1" smtClean="0">
                <a:solidFill>
                  <a:srgbClr val="003E88"/>
                </a:solidFill>
              </a:rPr>
              <a:t>энкодера</a:t>
            </a:r>
            <a:r>
              <a:rPr lang="ru-RU" sz="1200" b="1" dirty="0" smtClean="0">
                <a:solidFill>
                  <a:srgbClr val="003E88"/>
                </a:solidFill>
              </a:rPr>
              <a:t>: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- плавная регулировка потенциометром</a:t>
            </a:r>
          </a:p>
          <a:p>
            <a:r>
              <a:rPr lang="ru-RU" sz="1200" b="1" dirty="0" smtClean="0">
                <a:solidFill>
                  <a:srgbClr val="003E88"/>
                </a:solidFill>
              </a:rPr>
              <a:t>С применением </a:t>
            </a:r>
            <a:r>
              <a:rPr lang="ru-RU" sz="1200" b="1" dirty="0" err="1" smtClean="0">
                <a:solidFill>
                  <a:srgbClr val="003E88"/>
                </a:solidFill>
              </a:rPr>
              <a:t>энкодера</a:t>
            </a:r>
            <a:r>
              <a:rPr lang="ru-RU" sz="1200" b="1" dirty="0" smtClean="0">
                <a:solidFill>
                  <a:srgbClr val="003E88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4 градации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3214686"/>
            <a:ext cx="4357718" cy="1323439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Определение наезда на препятствие</a:t>
            </a: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высокочувствительным </a:t>
            </a:r>
            <a:r>
              <a:rPr lang="ru-RU" sz="1200" dirty="0" err="1" smtClean="0">
                <a:solidFill>
                  <a:srgbClr val="003E88"/>
                </a:solidFill>
              </a:rPr>
              <a:t>энкодером</a:t>
            </a: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По обнаружению препятствия блок управления делает реверс в течении 2 секунд. Если препятствие  обнаружено во время реверса – останавливает створку.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4 градации чувствительности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4618033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Реверс створки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Реакция фотоэлементов на препятствие: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 фазе «открывание»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 фазе «открывание» и «закрывание»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MILORD</a:t>
              </a:r>
              <a:r>
                <a:rPr lang="ru-RU" b="1" dirty="0" smtClean="0">
                  <a:solidFill>
                    <a:schemeClr val="bg1"/>
                  </a:solidFill>
                </a:rPr>
                <a:t>.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ru-RU" b="1" dirty="0" smtClean="0">
                  <a:solidFill>
                    <a:schemeClr val="bg1"/>
                  </a:solidFill>
                </a:rPr>
                <a:t> Аксессуары управления и безопасности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85"/>
          <p:cNvGrpSpPr/>
          <p:nvPr/>
        </p:nvGrpSpPr>
        <p:grpSpPr>
          <a:xfrm>
            <a:off x="428596" y="3698924"/>
            <a:ext cx="1616285" cy="547200"/>
            <a:chOff x="428596" y="3571876"/>
            <a:chExt cx="2462910" cy="833829"/>
          </a:xfrm>
        </p:grpSpPr>
        <p:sp>
          <p:nvSpPr>
            <p:cNvPr id="25" name="Овал 24"/>
            <p:cNvSpPr/>
            <p:nvPr/>
          </p:nvSpPr>
          <p:spPr>
            <a:xfrm>
              <a:off x="428596" y="3571876"/>
              <a:ext cx="833829" cy="833829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99459" y="3659693"/>
              <a:ext cx="1592047" cy="609692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RMG 2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Детектор</a:t>
              </a:r>
              <a:r>
                <a:rPr lang="en-US" sz="1000" dirty="0" smtClean="0">
                  <a:solidFill>
                    <a:srgbClr val="003E88"/>
                  </a:solidFill>
                </a:rPr>
                <a:t> </a:t>
              </a:r>
              <a:r>
                <a:rPr lang="ru-RU" sz="1000" dirty="0" smtClean="0">
                  <a:solidFill>
                    <a:srgbClr val="003E88"/>
                  </a:solidFill>
                </a:rPr>
                <a:t>петли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6273134" y="785794"/>
            <a:ext cx="2013643" cy="2357454"/>
            <a:chOff x="3836714" y="803654"/>
            <a:chExt cx="3146313" cy="3683524"/>
          </a:xfrm>
        </p:grpSpPr>
        <p:grpSp>
          <p:nvGrpSpPr>
            <p:cNvPr id="5" name="Группа 101"/>
            <p:cNvGrpSpPr/>
            <p:nvPr/>
          </p:nvGrpSpPr>
          <p:grpSpPr>
            <a:xfrm>
              <a:off x="3836716" y="803654"/>
              <a:ext cx="2811447" cy="855001"/>
              <a:chOff x="4479658" y="-611835"/>
              <a:chExt cx="2811447" cy="855001"/>
            </a:xfrm>
          </p:grpSpPr>
          <p:grpSp>
            <p:nvGrpSpPr>
              <p:cNvPr id="6" name="Группа 44"/>
              <p:cNvGrpSpPr/>
              <p:nvPr/>
            </p:nvGrpSpPr>
            <p:grpSpPr>
              <a:xfrm>
                <a:off x="4479658" y="-611835"/>
                <a:ext cx="1806852" cy="855001"/>
                <a:chOff x="-378126" y="-754711"/>
                <a:chExt cx="1806852" cy="855001"/>
              </a:xfrm>
            </p:grpSpPr>
            <p:sp>
              <p:nvSpPr>
                <p:cNvPr id="47" name="Овал 46"/>
                <p:cNvSpPr/>
                <p:nvPr/>
              </p:nvSpPr>
              <p:spPr>
                <a:xfrm>
                  <a:off x="-378126" y="-754711"/>
                  <a:ext cx="855000" cy="855001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573726" y="-754711"/>
                  <a:ext cx="855000" cy="855001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>
                <a:off x="6290975" y="-496921"/>
                <a:ext cx="1000130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AMIGO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Группа 100"/>
            <p:cNvGrpSpPr/>
            <p:nvPr/>
          </p:nvGrpSpPr>
          <p:grpSpPr>
            <a:xfrm>
              <a:off x="3836717" y="1755155"/>
              <a:ext cx="3092702" cy="855348"/>
              <a:chOff x="1160358" y="1260399"/>
              <a:chExt cx="3092702" cy="855348"/>
            </a:xfrm>
          </p:grpSpPr>
          <p:grpSp>
            <p:nvGrpSpPr>
              <p:cNvPr id="8" name="Группа 51"/>
              <p:cNvGrpSpPr/>
              <p:nvPr/>
            </p:nvGrpSpPr>
            <p:grpSpPr>
              <a:xfrm>
                <a:off x="1160358" y="1260399"/>
                <a:ext cx="1828097" cy="855348"/>
                <a:chOff x="-3197360" y="3628285"/>
                <a:chExt cx="1828097" cy="855348"/>
              </a:xfrm>
            </p:grpSpPr>
            <p:sp>
              <p:nvSpPr>
                <p:cNvPr id="55" name="Овал 54"/>
                <p:cNvSpPr/>
                <p:nvPr/>
              </p:nvSpPr>
              <p:spPr>
                <a:xfrm rot="20760000">
                  <a:off x="-3197360" y="3628633"/>
                  <a:ext cx="854998" cy="855000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 rot="836143" flipH="1">
                  <a:off x="-2224264" y="3628285"/>
                  <a:ext cx="855001" cy="855003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2967208" y="1375313"/>
                <a:ext cx="1285852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AMIGOLD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Группа 25"/>
            <p:cNvGrpSpPr/>
            <p:nvPr/>
          </p:nvGrpSpPr>
          <p:grpSpPr>
            <a:xfrm>
              <a:off x="3836716" y="2701227"/>
              <a:ext cx="3146311" cy="865622"/>
              <a:chOff x="2901722" y="4005027"/>
              <a:chExt cx="3146311" cy="865622"/>
            </a:xfrm>
          </p:grpSpPr>
          <p:sp>
            <p:nvSpPr>
              <p:cNvPr id="95" name="Овал 94"/>
              <p:cNvSpPr/>
              <p:nvPr/>
            </p:nvSpPr>
            <p:spPr>
              <a:xfrm>
                <a:off x="2901722" y="4010338"/>
                <a:ext cx="854999" cy="855000"/>
              </a:xfrm>
              <a:prstGeom prst="ellipse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815599" y="4005027"/>
                <a:ext cx="2232434" cy="865622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JA 335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b="1" dirty="0" smtClean="0">
                    <a:solidFill>
                      <a:srgbClr val="EE7F00"/>
                    </a:solidFill>
                  </a:rPr>
                  <a:t>6100075</a:t>
                </a: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радиоканал 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Amigo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" name="Группа 107"/>
            <p:cNvGrpSpPr/>
            <p:nvPr/>
          </p:nvGrpSpPr>
          <p:grpSpPr>
            <a:xfrm>
              <a:off x="3836714" y="3632177"/>
              <a:ext cx="3123986" cy="855001"/>
              <a:chOff x="2836582" y="2645316"/>
              <a:chExt cx="3123986" cy="855001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2836582" y="2645316"/>
                <a:ext cx="854999" cy="855001"/>
              </a:xfrm>
              <a:prstGeom prst="ellipse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750459" y="2760230"/>
                <a:ext cx="2210109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JA 337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антенна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Amigo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2" name="Группа 79"/>
          <p:cNvGrpSpPr/>
          <p:nvPr/>
        </p:nvGrpSpPr>
        <p:grpSpPr>
          <a:xfrm>
            <a:off x="6286512" y="3596181"/>
            <a:ext cx="1857388" cy="1761645"/>
            <a:chOff x="6806989" y="3745370"/>
            <a:chExt cx="2918752" cy="2768301"/>
          </a:xfrm>
        </p:grpSpPr>
        <p:grpSp>
          <p:nvGrpSpPr>
            <p:cNvPr id="13" name="Группа 112"/>
            <p:cNvGrpSpPr/>
            <p:nvPr/>
          </p:nvGrpSpPr>
          <p:grpSpPr>
            <a:xfrm>
              <a:off x="6806989" y="3745370"/>
              <a:ext cx="2347252" cy="859886"/>
              <a:chOff x="6164047" y="4853498"/>
              <a:chExt cx="2347252" cy="859886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6164047" y="4853498"/>
                <a:ext cx="859886" cy="859886"/>
              </a:xfrm>
              <a:prstGeom prst="ellipse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082539" y="4965756"/>
                <a:ext cx="1428760" cy="62874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BRAVO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4" name="Группа 25"/>
            <p:cNvGrpSpPr/>
            <p:nvPr/>
          </p:nvGrpSpPr>
          <p:grpSpPr>
            <a:xfrm>
              <a:off x="6806991" y="4696452"/>
              <a:ext cx="2918750" cy="859886"/>
              <a:chOff x="5273265" y="3590338"/>
              <a:chExt cx="2918750" cy="859886"/>
            </a:xfrm>
          </p:grpSpPr>
          <p:sp>
            <p:nvSpPr>
              <p:cNvPr id="116" name="Овал 115"/>
              <p:cNvSpPr/>
              <p:nvPr/>
            </p:nvSpPr>
            <p:spPr>
              <a:xfrm>
                <a:off x="5273265" y="3590338"/>
                <a:ext cx="859886" cy="859886"/>
              </a:xfrm>
              <a:prstGeom prst="ellipse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191755" y="3702598"/>
                <a:ext cx="2000260" cy="62874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rgbClr val="EE7F00"/>
                    </a:solidFill>
                  </a:rPr>
                  <a:t>6100099</a:t>
                </a: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радиоканал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Bravo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6" name="Группа 119"/>
            <p:cNvGrpSpPr/>
            <p:nvPr/>
          </p:nvGrpSpPr>
          <p:grpSpPr>
            <a:xfrm>
              <a:off x="6806991" y="5653785"/>
              <a:ext cx="2571768" cy="859886"/>
              <a:chOff x="5735773" y="4185493"/>
              <a:chExt cx="2571768" cy="859886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5735773" y="4185493"/>
                <a:ext cx="859885" cy="859886"/>
              </a:xfrm>
              <a:prstGeom prst="ellipse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654262" y="4297753"/>
                <a:ext cx="1653279" cy="62874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6100012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антенна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Bravo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7" name="Группа 83"/>
          <p:cNvGrpSpPr/>
          <p:nvPr/>
        </p:nvGrpSpPr>
        <p:grpSpPr>
          <a:xfrm>
            <a:off x="6286512" y="5810758"/>
            <a:ext cx="1928826" cy="547200"/>
            <a:chOff x="3714742" y="6000742"/>
            <a:chExt cx="3086122" cy="875520"/>
          </a:xfrm>
        </p:grpSpPr>
        <p:sp>
          <p:nvSpPr>
            <p:cNvPr id="35" name="Овал 34"/>
            <p:cNvSpPr/>
            <p:nvPr/>
          </p:nvSpPr>
          <p:spPr>
            <a:xfrm>
              <a:off x="3714742" y="6000742"/>
              <a:ext cx="875520" cy="875520"/>
            </a:xfrm>
            <a:prstGeom prst="ellipse">
              <a:avLst/>
            </a:prstGeom>
            <a:blipFill>
              <a:blip r:embed="rId11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6130374"/>
              <a:ext cx="2228864" cy="640176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QUICK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Панель с ключом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2714612" y="1357298"/>
            <a:ext cx="3286148" cy="4071966"/>
          </a:xfrm>
          <a:prstGeom prst="round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55"/>
          <p:cNvGrpSpPr/>
          <p:nvPr/>
        </p:nvGrpSpPr>
        <p:grpSpPr>
          <a:xfrm>
            <a:off x="428596" y="714356"/>
            <a:ext cx="1547333" cy="1842873"/>
            <a:chOff x="452899" y="714356"/>
            <a:chExt cx="1547333" cy="1842873"/>
          </a:xfrm>
        </p:grpSpPr>
        <p:grpSp>
          <p:nvGrpSpPr>
            <p:cNvPr id="19" name="Группа 84"/>
            <p:cNvGrpSpPr/>
            <p:nvPr/>
          </p:nvGrpSpPr>
          <p:grpSpPr>
            <a:xfrm>
              <a:off x="452899" y="2010029"/>
              <a:ext cx="1547333" cy="547200"/>
              <a:chOff x="-320765" y="1835595"/>
              <a:chExt cx="2320998" cy="820801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320765" y="1835595"/>
                <a:ext cx="820799" cy="820801"/>
              </a:xfrm>
              <a:prstGeom prst="ellipse">
                <a:avLst/>
              </a:prstGeom>
              <a:blipFill>
                <a:blip r:embed="rId13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00084" y="1942752"/>
                <a:ext cx="1500149" cy="600166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ORION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фотоэлементы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1" name="Группа 58"/>
            <p:cNvGrpSpPr/>
            <p:nvPr/>
          </p:nvGrpSpPr>
          <p:grpSpPr>
            <a:xfrm>
              <a:off x="452899" y="714356"/>
              <a:ext cx="1547333" cy="1199931"/>
              <a:chOff x="310023" y="571480"/>
              <a:chExt cx="1547333" cy="1199931"/>
            </a:xfrm>
          </p:grpSpPr>
          <p:grpSp>
            <p:nvGrpSpPr>
              <p:cNvPr id="22" name="Группа 83"/>
              <p:cNvGrpSpPr/>
              <p:nvPr/>
            </p:nvGrpSpPr>
            <p:grpSpPr>
              <a:xfrm>
                <a:off x="310023" y="1224211"/>
                <a:ext cx="1547333" cy="547200"/>
                <a:chOff x="-261449" y="2224343"/>
                <a:chExt cx="1547333" cy="547200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-261449" y="2224343"/>
                  <a:ext cx="547200" cy="547200"/>
                </a:xfrm>
                <a:prstGeom prst="ellipse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285752" y="2240965"/>
                  <a:ext cx="1000132" cy="400110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VEGA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фотоэлементы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4" name="Группа 82"/>
              <p:cNvGrpSpPr/>
              <p:nvPr/>
            </p:nvGrpSpPr>
            <p:grpSpPr>
              <a:xfrm>
                <a:off x="310023" y="571480"/>
                <a:ext cx="1547333" cy="547200"/>
                <a:chOff x="-845127" y="618634"/>
                <a:chExt cx="1547333" cy="547200"/>
              </a:xfrm>
            </p:grpSpPr>
            <p:sp>
              <p:nvSpPr>
                <p:cNvPr id="15" name="Овал 14"/>
                <p:cNvSpPr/>
                <p:nvPr/>
              </p:nvSpPr>
              <p:spPr>
                <a:xfrm>
                  <a:off x="-845127" y="618634"/>
                  <a:ext cx="547200" cy="547200"/>
                </a:xfrm>
                <a:prstGeom prst="ellipse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-297926" y="692179"/>
                  <a:ext cx="1000132" cy="400110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VISION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фотоэлементы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</p:grpSp>
      <p:cxnSp>
        <p:nvCxnSpPr>
          <p:cNvPr id="56" name="Прямая соединительная линия 55"/>
          <p:cNvCxnSpPr/>
          <p:nvPr/>
        </p:nvCxnSpPr>
        <p:spPr>
          <a:xfrm>
            <a:off x="6286512" y="3357562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286512" y="5572140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28596" y="3214686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8596" y="4714884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473245" y="5096378"/>
            <a:ext cx="1785950" cy="547200"/>
            <a:chOff x="4786314" y="3571876"/>
            <a:chExt cx="1785950" cy="547200"/>
          </a:xfrm>
        </p:grpSpPr>
        <p:sp>
          <p:nvSpPr>
            <p:cNvPr id="67" name="Овал 66"/>
            <p:cNvSpPr/>
            <p:nvPr/>
          </p:nvSpPr>
          <p:spPr>
            <a:xfrm>
              <a:off x="4786314" y="3571876"/>
              <a:ext cx="547200" cy="547200"/>
            </a:xfrm>
            <a:prstGeom prst="ellipse">
              <a:avLst/>
            </a:prstGeom>
            <a:blipFill>
              <a:blip r:embed="rId16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57818" y="3645421"/>
              <a:ext cx="1214446" cy="400110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GUARD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лампа сигнальная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pic>
        <p:nvPicPr>
          <p:cNvPr id="60" name="Рисунок 59" descr="falcon na vorotax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0" y="71462"/>
            <a:ext cx="9144000" cy="6858000"/>
          </a:xfrm>
          <a:prstGeom prst="rect">
            <a:avLst/>
          </a:prstGeom>
          <a:gradFill flip="none" rotWithShape="1">
            <a:gsLst>
              <a:gs pos="8000">
                <a:srgbClr val="EE7F00"/>
              </a:gs>
              <a:gs pos="54000">
                <a:srgbClr val="EE7F00">
                  <a:alpha val="76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357686" y="2786058"/>
            <a:ext cx="4071965" cy="3440109"/>
          </a:xfrm>
          <a:prstGeom prst="rect">
            <a:avLst/>
          </a:prstGeom>
          <a:blipFill dpi="0" rotWithShape="1">
            <a:blip r:embed="rId3" cstate="print"/>
            <a:srcRect/>
            <a:tile tx="723900" ty="558800" sx="71000" sy="71000" flip="none" algn="b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57158" y="3929066"/>
            <a:ext cx="2428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E88"/>
                </a:solidFill>
              </a:rPr>
              <a:t>FALCON</a:t>
            </a:r>
            <a:endParaRPr lang="ru-RU" sz="4400" b="1" dirty="0">
              <a:solidFill>
                <a:srgbClr val="003E88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42910" y="4572008"/>
            <a:ext cx="3714776" cy="5543"/>
          </a:xfrm>
          <a:prstGeom prst="line">
            <a:avLst/>
          </a:prstGeom>
          <a:ln>
            <a:solidFill>
              <a:srgbClr val="003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Привод  </a:t>
              </a:r>
              <a:r>
                <a:rPr lang="en-US" b="1" dirty="0" smtClean="0">
                  <a:solidFill>
                    <a:schemeClr val="bg1"/>
                  </a:solidFill>
                </a:rPr>
                <a:t>FALCON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67"/>
          <p:cNvGrpSpPr/>
          <p:nvPr/>
        </p:nvGrpSpPr>
        <p:grpSpPr>
          <a:xfrm>
            <a:off x="4572000" y="5143512"/>
            <a:ext cx="4143404" cy="1143008"/>
            <a:chOff x="214282" y="857232"/>
            <a:chExt cx="4143404" cy="1143008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14282" y="1785926"/>
              <a:ext cx="414340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342899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4282" y="1357298"/>
              <a:ext cx="414340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42910" y="857232"/>
              <a:ext cx="3571900" cy="28575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428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Модель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857232"/>
              <a:ext cx="85725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Масса створки, кг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14282" y="1142984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FALCON 5C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1538" y="1142984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500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71538" y="1357298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800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14282" y="1357298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FALCON 8C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000232" y="857232"/>
              <a:ext cx="121444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Скорость,</a:t>
              </a: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м/мин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4678" y="857232"/>
              <a:ext cx="1071570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Интенсивность, циклов в час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214282" y="1571612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FALCON 14C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214282" y="1785926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FALCON 20C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071538" y="1571612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1400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071538" y="1785926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2000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000232" y="1142984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12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00232" y="1357298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12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000232" y="1571612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10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00232" y="1785926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10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14678" y="1142984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&gt;24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214678" y="1357298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&gt;28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214678" y="1571612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&gt;24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214678" y="1785926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&gt;24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grpSp>
          <p:nvGrpSpPr>
            <p:cNvPr id="4" name="Группа 84"/>
            <p:cNvGrpSpPr/>
            <p:nvPr/>
          </p:nvGrpSpPr>
          <p:grpSpPr>
            <a:xfrm>
              <a:off x="1071538" y="857232"/>
              <a:ext cx="2" cy="1143008"/>
              <a:chOff x="1357290" y="3857628"/>
              <a:chExt cx="2" cy="1143008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928663" y="4572007"/>
                <a:ext cx="857256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84"/>
            <p:cNvGrpSpPr/>
            <p:nvPr/>
          </p:nvGrpSpPr>
          <p:grpSpPr>
            <a:xfrm>
              <a:off x="2000232" y="857232"/>
              <a:ext cx="2" cy="1143008"/>
              <a:chOff x="1357290" y="3857628"/>
              <a:chExt cx="2" cy="1143008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928663" y="4572007"/>
                <a:ext cx="857256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84"/>
            <p:cNvGrpSpPr/>
            <p:nvPr/>
          </p:nvGrpSpPr>
          <p:grpSpPr>
            <a:xfrm>
              <a:off x="3214678" y="857232"/>
              <a:ext cx="2" cy="1143008"/>
              <a:chOff x="1357290" y="3857628"/>
              <a:chExt cx="2" cy="1143008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928663" y="4572007"/>
                <a:ext cx="857256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357158" y="4143380"/>
            <a:ext cx="3857652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Встроенный блок управления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Многофункциональный. Микропроцессорный.  Индикация всех действий. Простота и удобство настройки. Совершенство алгоритмов работы. Основной и расширенный режимы программирования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7158" y="2571744"/>
            <a:ext cx="3571900" cy="150810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Створка ворот до 2000 кг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Модельный ряд включает 4 привода, рассчитанных на различную максимальную массу створки ворот: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до 500 кг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до 800 кг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до 1400 кг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до 2000 кг</a:t>
            </a:r>
          </a:p>
        </p:txBody>
      </p:sp>
      <p:pic>
        <p:nvPicPr>
          <p:cNvPr id="60" name="Picture 95" descr="falcon_14_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481144"/>
            <a:ext cx="4786346" cy="430517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357158" y="500042"/>
            <a:ext cx="4071966" cy="206210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Универсального применения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Широкий модельный ряд позволяет  автоматизировать как загородную резиденцию с легкими воротами так и проходную большого завода с тяжелыми промышленными воротами.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хорошая цена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отличное качество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превосходная долговечность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колоссальный функционал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максимальная безопасность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10553</TotalTime>
  <Words>1199</Words>
  <Application>Microsoft Office PowerPoint</Application>
  <PresentationFormat>Экран (4:3)</PresentationFormat>
  <Paragraphs>297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usr_borisov</cp:lastModifiedBy>
  <cp:revision>1208</cp:revision>
  <dcterms:modified xsi:type="dcterms:W3CDTF">2010-07-07T14:24:18Z</dcterms:modified>
</cp:coreProperties>
</file>