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3" r:id="rId2"/>
    <p:sldId id="269" r:id="rId3"/>
    <p:sldId id="311" r:id="rId4"/>
    <p:sldId id="322" r:id="rId5"/>
    <p:sldId id="314" r:id="rId6"/>
    <p:sldId id="330" r:id="rId7"/>
    <p:sldId id="332" r:id="rId8"/>
    <p:sldId id="354" r:id="rId9"/>
    <p:sldId id="333" r:id="rId10"/>
    <p:sldId id="334" r:id="rId11"/>
    <p:sldId id="335" r:id="rId12"/>
    <p:sldId id="336" r:id="rId13"/>
    <p:sldId id="349" r:id="rId14"/>
    <p:sldId id="347" r:id="rId15"/>
    <p:sldId id="355" r:id="rId16"/>
    <p:sldId id="358" r:id="rId17"/>
    <p:sldId id="359" r:id="rId18"/>
    <p:sldId id="360" r:id="rId19"/>
    <p:sldId id="361" r:id="rId20"/>
    <p:sldId id="362" r:id="rId21"/>
    <p:sldId id="363" r:id="rId22"/>
    <p:sldId id="352" r:id="rId23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0"/>
    <a:srgbClr val="003E88"/>
    <a:srgbClr val="E7E8F2"/>
    <a:srgbClr val="FF6565"/>
    <a:srgbClr val="FFE0BD"/>
    <a:srgbClr val="FFCC93"/>
    <a:srgbClr val="FFA23B"/>
    <a:srgbClr val="FF8E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5107" autoAdjust="0"/>
  </p:normalViewPr>
  <p:slideViewPr>
    <p:cSldViewPr>
      <p:cViewPr>
        <p:scale>
          <a:sx n="80" d="100"/>
          <a:sy n="80" d="100"/>
        </p:scale>
        <p:origin x="-97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BCBA-FC34-48CE-B910-988F40C7537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24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5.png"/><Relationship Id="rId5" Type="http://schemas.openxmlformats.org/officeDocument/2006/relationships/image" Target="../media/image22.jpeg"/><Relationship Id="rId15" Type="http://schemas.openxmlformats.org/officeDocument/2006/relationships/image" Target="../media/image45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1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65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68.jpeg"/><Relationship Id="rId5" Type="http://schemas.openxmlformats.org/officeDocument/2006/relationships/image" Target="../media/image66.jpe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67.jpe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импл 2 ш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rgbClr val="EE7F00"/>
              </a:gs>
              <a:gs pos="49000">
                <a:srgbClr val="EE7F00">
                  <a:alpha val="65000"/>
                </a:srgbClr>
              </a:gs>
              <a:gs pos="84000">
                <a:schemeClr val="bg1">
                  <a:alpha val="23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78564" y="2367171"/>
            <a:ext cx="8786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ШЛАГБАУМЫ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5818" y="1415465"/>
            <a:ext cx="1285884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Стрела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3E88"/>
                </a:solidFill>
              </a:rPr>
              <a:t>Beam</a:t>
            </a:r>
            <a:r>
              <a:rPr lang="ru-RU" sz="1200" b="1" dirty="0" smtClean="0">
                <a:solidFill>
                  <a:srgbClr val="003E88"/>
                </a:solidFill>
              </a:rPr>
              <a:t> </a:t>
            </a:r>
            <a:r>
              <a:rPr lang="en-US" sz="1200" b="1" dirty="0" smtClean="0">
                <a:solidFill>
                  <a:srgbClr val="003E88"/>
                </a:solidFill>
              </a:rPr>
              <a:t>Simple</a:t>
            </a:r>
            <a:endParaRPr lang="ru-RU" sz="1200" b="1" dirty="0" smtClean="0">
              <a:solidFill>
                <a:srgbClr val="003E8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5786454"/>
            <a:ext cx="2286016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Блок управления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EE7F00"/>
                </a:solidFill>
              </a:rPr>
              <a:t>Lynx 06 </a:t>
            </a:r>
            <a:r>
              <a:rPr lang="ru-RU" sz="1200" b="1" dirty="0" smtClean="0">
                <a:solidFill>
                  <a:srgbClr val="EE7F00"/>
                </a:solidFill>
              </a:rPr>
              <a:t>встроен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3734" y="4245973"/>
            <a:ext cx="2071670" cy="892552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Устройство разблокировки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EE7F00"/>
                </a:solidFill>
              </a:rPr>
              <a:t>защищено ключом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818" y="4929198"/>
            <a:ext cx="2928926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Крепление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3E88"/>
                </a:solidFill>
              </a:rPr>
              <a:t>Wall brackets Kit - </a:t>
            </a:r>
            <a:r>
              <a:rPr lang="ru-RU" sz="1200" b="1" dirty="0" smtClean="0">
                <a:solidFill>
                  <a:srgbClr val="003E88"/>
                </a:solidFill>
              </a:rPr>
              <a:t>на стену</a:t>
            </a:r>
          </a:p>
          <a:p>
            <a:r>
              <a:rPr lang="en-US" sz="1200" b="1" dirty="0" smtClean="0">
                <a:solidFill>
                  <a:srgbClr val="003E88"/>
                </a:solidFill>
              </a:rPr>
              <a:t>Simple Base Kit </a:t>
            </a:r>
            <a:r>
              <a:rPr lang="ru-RU" sz="1200" b="1" dirty="0" smtClean="0">
                <a:solidFill>
                  <a:srgbClr val="003E88"/>
                </a:solidFill>
              </a:rPr>
              <a:t>на монтажное основание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2" y="3172332"/>
            <a:ext cx="1214414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Привод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en-US" sz="1200" b="1" dirty="0" smtClean="0">
                <a:solidFill>
                  <a:srgbClr val="003E88"/>
                </a:solidFill>
              </a:rPr>
              <a:t>Simple C</a:t>
            </a:r>
            <a:endParaRPr lang="ru-RU" sz="1200" b="1" dirty="0" smtClean="0">
              <a:solidFill>
                <a:srgbClr val="003E88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1857364"/>
            <a:ext cx="3714776" cy="3071834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643734" y="2397714"/>
            <a:ext cx="2285984" cy="892552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Балансировочная пружина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EE7F00"/>
                </a:solidFill>
              </a:rPr>
              <a:t>встроена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785918" y="1643050"/>
            <a:ext cx="1428760" cy="57150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285852" y="3357562"/>
            <a:ext cx="3000396" cy="7143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00694" y="857232"/>
            <a:ext cx="2286016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Сигнальная лампа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EE7F00"/>
                </a:solidFill>
              </a:rPr>
              <a:t>встроена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285984" y="4286256"/>
            <a:ext cx="2000264" cy="85725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4250529" y="4679165"/>
            <a:ext cx="2071702" cy="42862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4500562" y="3000372"/>
            <a:ext cx="2071702" cy="150019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>
            <a:off x="5286380" y="2428868"/>
            <a:ext cx="1357322" cy="21431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4750595" y="1250141"/>
            <a:ext cx="857256" cy="64294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SIMPLE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2"/>
          <p:cNvSpPr>
            <a:spLocks noGrp="1"/>
          </p:cNvSpPr>
          <p:nvPr>
            <p:ph type="body" idx="1"/>
          </p:nvPr>
        </p:nvSpPr>
        <p:spPr>
          <a:xfrm>
            <a:off x="4818092" y="1071563"/>
            <a:ext cx="4040188" cy="42545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Стандартная установка</a:t>
            </a:r>
          </a:p>
        </p:txBody>
      </p:sp>
      <p:sp>
        <p:nvSpPr>
          <p:cNvPr id="4101" name="Текст 4"/>
          <p:cNvSpPr>
            <a:spLocks noGrp="1"/>
          </p:cNvSpPr>
          <p:nvPr>
            <p:ph type="body" sz="quarter" idx="3"/>
          </p:nvPr>
        </p:nvSpPr>
        <p:spPr>
          <a:xfrm>
            <a:off x="642910" y="1071563"/>
            <a:ext cx="3357586" cy="42545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Настенный монтаж</a:t>
            </a:r>
          </a:p>
        </p:txBody>
      </p:sp>
      <p:grpSp>
        <p:nvGrpSpPr>
          <p:cNvPr id="10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SIMPLE</a:t>
              </a:r>
              <a:r>
                <a:rPr lang="ru-RU" b="1" dirty="0" smtClean="0">
                  <a:solidFill>
                    <a:schemeClr val="bg1"/>
                  </a:solidFill>
                </a:rPr>
                <a:t>. Способы монтажа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1857364"/>
            <a:ext cx="3929101" cy="3929090"/>
            <a:chOff x="428596" y="2214554"/>
            <a:chExt cx="3929101" cy="392909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8607" y="2214554"/>
              <a:ext cx="3929090" cy="3929090"/>
            </a:xfrm>
            <a:prstGeom prst="round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558604"/>
              <a:ext cx="2143140" cy="70788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EE7F00"/>
                  </a:solidFill>
                </a:rPr>
                <a:t>Кронштейн настенного крепления</a:t>
              </a:r>
              <a:endParaRPr lang="ru-RU" sz="1400" dirty="0" smtClean="0">
                <a:solidFill>
                  <a:srgbClr val="0070C0"/>
                </a:solidFill>
              </a:endParaRPr>
            </a:p>
            <a:p>
              <a:r>
                <a:rPr lang="en-US" sz="1200" dirty="0" smtClean="0">
                  <a:solidFill>
                    <a:srgbClr val="003E88"/>
                  </a:solidFill>
                </a:rPr>
                <a:t>Wall brackets Kit</a:t>
              </a:r>
              <a:endParaRPr lang="ru-RU" sz="1200" dirty="0" smtClean="0">
                <a:solidFill>
                  <a:srgbClr val="003E88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57752" y="1857364"/>
            <a:ext cx="3929090" cy="3929090"/>
            <a:chOff x="4786304" y="2214554"/>
            <a:chExt cx="3929090" cy="392909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86304" y="2214554"/>
              <a:ext cx="3929090" cy="3929090"/>
            </a:xfrm>
            <a:prstGeom prst="roundRect">
              <a:avLst/>
            </a:prstGeom>
            <a:blipFill dpi="0" rotWithShape="1">
              <a:blip r:embed="rId3" cstate="print"/>
              <a:srcRect/>
              <a:tile tx="12700" ty="0" sx="100000" sy="100000" flip="none" algn="tl"/>
            </a:blipFill>
            <a:ln w="12700"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86314" y="3558604"/>
              <a:ext cx="2143140" cy="49244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EE7F00"/>
                  </a:solidFill>
                </a:rPr>
                <a:t>Основание шлагбаума</a:t>
              </a:r>
              <a:endParaRPr lang="ru-RU" sz="1400" dirty="0" smtClean="0">
                <a:solidFill>
                  <a:srgbClr val="0070C0"/>
                </a:solidFill>
              </a:endParaRPr>
            </a:p>
            <a:p>
              <a:r>
                <a:rPr lang="en-US" sz="1200" dirty="0" smtClean="0">
                  <a:solidFill>
                    <a:srgbClr val="003E88"/>
                  </a:solidFill>
                </a:rPr>
                <a:t>Simple Base Kit</a:t>
              </a:r>
              <a:endParaRPr lang="ru-RU" sz="1200" dirty="0" smtClean="0">
                <a:solidFill>
                  <a:srgbClr val="003E88"/>
                </a:solidFill>
              </a:endParaRPr>
            </a:p>
          </p:txBody>
        </p:sp>
      </p:grpSp>
      <p:sp>
        <p:nvSpPr>
          <p:cNvPr id="25" name="ЗАГОЛОВОК"/>
          <p:cNvSpPr/>
          <p:nvPr/>
        </p:nvSpPr>
        <p:spPr>
          <a:xfrm>
            <a:off x="785786" y="5572140"/>
            <a:ext cx="3071834" cy="35719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ПАТЕНТ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3"/>
          <p:cNvGrpSpPr/>
          <p:nvPr/>
        </p:nvGrpSpPr>
        <p:grpSpPr>
          <a:xfrm>
            <a:off x="357158" y="2622286"/>
            <a:ext cx="4357718" cy="1428760"/>
            <a:chOff x="285720" y="3500438"/>
            <a:chExt cx="4357718" cy="1428760"/>
          </a:xfrm>
        </p:grpSpPr>
        <p:sp>
          <p:nvSpPr>
            <p:cNvPr id="10" name="Овал 9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 l="-3000" t="-3000" r="-3000" b="-3000"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1604" y="3790425"/>
              <a:ext cx="3071834" cy="113877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Стрела телескопическая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Beam 3 telescopic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</a:t>
              </a:r>
              <a:r>
                <a:rPr lang="en-US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smtClean="0">
                  <a:solidFill>
                    <a:srgbClr val="003E88"/>
                  </a:solidFill>
                </a:rPr>
                <a:t>3 колена по 1 м для упрощения доставки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smtClean="0">
                  <a:solidFill>
                    <a:srgbClr val="003E88"/>
                  </a:solidFill>
                </a:rPr>
                <a:t>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3</a:t>
              </a:r>
              <a:r>
                <a:rPr lang="ru-RU" sz="1200" dirty="0" smtClean="0">
                  <a:solidFill>
                    <a:srgbClr val="003E88"/>
                  </a:solidFill>
                </a:rPr>
                <a:t>,15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диаметр 60 мм</a:t>
              </a:r>
            </a:p>
          </p:txBody>
        </p:sp>
        <p:cxnSp>
          <p:nvCxnSpPr>
            <p:cNvPr id="12" name="Прямая соединительная линия 11"/>
            <p:cNvCxnSpPr>
              <a:stCxn id="10" idx="6"/>
            </p:cNvCxnSpPr>
            <p:nvPr/>
          </p:nvCxnSpPr>
          <p:spPr>
            <a:xfrm>
              <a:off x="1571604" y="4143380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3"/>
          <p:cNvGrpSpPr/>
          <p:nvPr/>
        </p:nvGrpSpPr>
        <p:grpSpPr>
          <a:xfrm>
            <a:off x="357158" y="4714884"/>
            <a:ext cx="4143404" cy="1285884"/>
            <a:chOff x="285720" y="3500438"/>
            <a:chExt cx="4143404" cy="1285884"/>
          </a:xfrm>
        </p:grpSpPr>
        <p:sp>
          <p:nvSpPr>
            <p:cNvPr id="20" name="Овал 19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l="-3000" t="-3000" r="-3000" b="-3000"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1604" y="3790425"/>
              <a:ext cx="2857520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Стрела с подсветкой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Beam lights</a:t>
              </a:r>
              <a:r>
                <a:rPr lang="ru-RU" sz="1200" b="1" dirty="0" smtClean="0">
                  <a:solidFill>
                    <a:srgbClr val="003E88"/>
                  </a:solidFill>
                </a:rPr>
                <a:t> 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3</a:t>
              </a:r>
              <a:r>
                <a:rPr lang="ru-RU" sz="1200" dirty="0" smtClean="0">
                  <a:solidFill>
                    <a:srgbClr val="003E88"/>
                  </a:solidFill>
                </a:rPr>
                <a:t>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диаметр 50 мм</a:t>
              </a:r>
            </a:p>
          </p:txBody>
        </p:sp>
        <p:cxnSp>
          <p:nvCxnSpPr>
            <p:cNvPr id="22" name="Прямая соединительная линия 21"/>
            <p:cNvCxnSpPr>
              <a:stCxn id="20" idx="6"/>
            </p:cNvCxnSpPr>
            <p:nvPr/>
          </p:nvCxnSpPr>
          <p:spPr>
            <a:xfrm>
              <a:off x="1571604" y="4143380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3"/>
          <p:cNvGrpSpPr/>
          <p:nvPr/>
        </p:nvGrpSpPr>
        <p:grpSpPr>
          <a:xfrm>
            <a:off x="357158" y="714356"/>
            <a:ext cx="3714776" cy="1285884"/>
            <a:chOff x="285720" y="3500438"/>
            <a:chExt cx="3714776" cy="1285884"/>
          </a:xfrm>
        </p:grpSpPr>
        <p:sp>
          <p:nvSpPr>
            <p:cNvPr id="24" name="Овал 23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3000" t="-3000" r="-3000" b="-3000"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1604" y="3790425"/>
              <a:ext cx="2428892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Стрела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Beam Simple</a:t>
              </a:r>
              <a:endParaRPr lang="ru-RU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3</a:t>
              </a:r>
              <a:r>
                <a:rPr lang="ru-RU" sz="1200" dirty="0" smtClean="0">
                  <a:solidFill>
                    <a:srgbClr val="003E88"/>
                  </a:solidFill>
                </a:rPr>
                <a:t> и 4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диаметр 50 мм</a:t>
              </a:r>
            </a:p>
          </p:txBody>
        </p:sp>
        <p:cxnSp>
          <p:nvCxnSpPr>
            <p:cNvPr id="26" name="Прямая соединительная линия 25"/>
            <p:cNvCxnSpPr>
              <a:stCxn id="24" idx="6"/>
            </p:cNvCxnSpPr>
            <p:nvPr/>
          </p:nvCxnSpPr>
          <p:spPr>
            <a:xfrm>
              <a:off x="1571604" y="4143380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SIMPLE. </a:t>
              </a:r>
              <a:r>
                <a:rPr lang="ru-RU" b="1" dirty="0" smtClean="0">
                  <a:solidFill>
                    <a:schemeClr val="bg1"/>
                  </a:solidFill>
                </a:rPr>
                <a:t>Виды стрел. Аксессуары для стрел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00628" y="2679324"/>
            <a:ext cx="3786214" cy="3142426"/>
            <a:chOff x="4643438" y="1822068"/>
            <a:chExt cx="3786214" cy="3142426"/>
          </a:xfrm>
        </p:grpSpPr>
        <p:grpSp>
          <p:nvGrpSpPr>
            <p:cNvPr id="29" name="Группа 23"/>
            <p:cNvGrpSpPr/>
            <p:nvPr/>
          </p:nvGrpSpPr>
          <p:grpSpPr>
            <a:xfrm>
              <a:off x="4643438" y="1822068"/>
              <a:ext cx="3214710" cy="892552"/>
              <a:chOff x="500034" y="3608018"/>
              <a:chExt cx="3214710" cy="892552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500034" y="3608018"/>
                <a:ext cx="857256" cy="857256"/>
              </a:xfrm>
              <a:prstGeom prst="ellipse">
                <a:avLst/>
              </a:prstGeom>
              <a:blipFill dpi="0" rotWithShape="1">
                <a:blip r:embed="rId5" cstate="print"/>
                <a:srcRect/>
                <a:stretch>
                  <a:fillRect l="-3000" t="-3000" r="-3000" b="-3000"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57290" y="3608018"/>
                <a:ext cx="2357454" cy="89255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2000" b="1" dirty="0" smtClean="0">
                    <a:solidFill>
                      <a:srgbClr val="EE7F00"/>
                    </a:solidFill>
                  </a:rPr>
                  <a:t>Балансировочный</a:t>
                </a:r>
              </a:p>
              <a:p>
                <a:pPr>
                  <a:lnSpc>
                    <a:spcPct val="70000"/>
                  </a:lnSpc>
                </a:pPr>
                <a:r>
                  <a:rPr lang="ru-RU" sz="2000" b="1" dirty="0" smtClean="0">
                    <a:solidFill>
                      <a:srgbClr val="EE7F00"/>
                    </a:solidFill>
                  </a:rPr>
                  <a:t>комплект</a:t>
                </a:r>
              </a:p>
              <a:p>
                <a:r>
                  <a:rPr lang="en-US" sz="1200" b="1" dirty="0" smtClean="0">
                    <a:solidFill>
                      <a:srgbClr val="003E88"/>
                    </a:solidFill>
                  </a:rPr>
                  <a:t>Balancing Kit</a:t>
                </a:r>
                <a:endParaRPr lang="ru-RU" sz="1200" b="1" dirty="0" smtClean="0">
                  <a:solidFill>
                    <a:srgbClr val="003E88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Если длина стрелы </a:t>
                </a:r>
                <a:r>
                  <a:rPr lang="en-US" sz="1200" dirty="0" smtClean="0">
                    <a:solidFill>
                      <a:srgbClr val="003E88"/>
                    </a:solidFill>
                  </a:rPr>
                  <a:t>&lt;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3,2 м</a:t>
                </a:r>
              </a:p>
            </p:txBody>
          </p:sp>
        </p:grpSp>
        <p:grpSp>
          <p:nvGrpSpPr>
            <p:cNvPr id="33" name="Группа 23"/>
            <p:cNvGrpSpPr/>
            <p:nvPr/>
          </p:nvGrpSpPr>
          <p:grpSpPr>
            <a:xfrm>
              <a:off x="4643438" y="2928934"/>
              <a:ext cx="3286148" cy="857256"/>
              <a:chOff x="500034" y="3643314"/>
              <a:chExt cx="3286148" cy="857256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500034" y="3643314"/>
                <a:ext cx="857256" cy="857256"/>
              </a:xfrm>
              <a:prstGeom prst="ellipse">
                <a:avLst/>
              </a:prstGeom>
              <a:blipFill dpi="0" rotWithShape="1">
                <a:blip r:embed="rId6" cstate="print"/>
                <a:srcRect/>
                <a:stretch>
                  <a:fillRect l="-3000" t="-3000" r="-3000" b="-3000"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57290" y="3643314"/>
                <a:ext cx="2428892" cy="769441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EE7F00"/>
                    </a:solidFill>
                  </a:rPr>
                  <a:t>Комплект наклеек</a:t>
                </a:r>
              </a:p>
              <a:p>
                <a:r>
                  <a:rPr lang="en-US" sz="1200" b="1" dirty="0" smtClean="0">
                    <a:solidFill>
                      <a:srgbClr val="003E88"/>
                    </a:solidFill>
                  </a:rPr>
                  <a:t>Stickers Kit</a:t>
                </a:r>
                <a:endParaRPr lang="ru-RU" sz="1200" b="1" dirty="0" smtClean="0">
                  <a:solidFill>
                    <a:srgbClr val="003E88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 6 светоотражающих наклеек</a:t>
                </a:r>
              </a:p>
            </p:txBody>
          </p:sp>
        </p:grpSp>
        <p:grpSp>
          <p:nvGrpSpPr>
            <p:cNvPr id="37" name="Группа 23"/>
            <p:cNvGrpSpPr/>
            <p:nvPr/>
          </p:nvGrpSpPr>
          <p:grpSpPr>
            <a:xfrm>
              <a:off x="4643438" y="4071942"/>
              <a:ext cx="3786214" cy="892552"/>
              <a:chOff x="500034" y="3724635"/>
              <a:chExt cx="3786214" cy="892552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500034" y="3724635"/>
                <a:ext cx="857256" cy="857256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stretch>
                  <a:fillRect l="-3000" t="-3000" r="-3000" b="-3000"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57290" y="3724635"/>
                <a:ext cx="2928958" cy="89255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2000" b="1" dirty="0" smtClean="0">
                    <a:solidFill>
                      <a:srgbClr val="EE7F00"/>
                    </a:solidFill>
                  </a:rPr>
                  <a:t>Крепежные кронштейны</a:t>
                </a:r>
              </a:p>
              <a:p>
                <a:r>
                  <a:rPr lang="ru-RU" sz="1200" b="1" dirty="0" smtClean="0">
                    <a:solidFill>
                      <a:srgbClr val="003E88"/>
                    </a:solidFill>
                  </a:rPr>
                  <a:t>6100194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 – для стрел диаметром 50 мм</a:t>
                </a:r>
              </a:p>
              <a:p>
                <a:r>
                  <a:rPr lang="ru-RU" sz="1200" b="1" dirty="0" smtClean="0">
                    <a:solidFill>
                      <a:srgbClr val="003E88"/>
                    </a:solidFill>
                  </a:rPr>
                  <a:t>6100195</a:t>
                </a:r>
                <a:r>
                  <a:rPr lang="ru-RU" sz="1200" dirty="0" smtClean="0">
                    <a:solidFill>
                      <a:srgbClr val="003E88"/>
                    </a:solidFill>
                  </a:rPr>
                  <a:t> – для стрел диаметром 60 мм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4643438" y="770263"/>
            <a:ext cx="4000528" cy="120032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</a:rPr>
              <a:t>Стрелы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rgbClr val="003E88"/>
                </a:solidFill>
              </a:rPr>
              <a:t>шлагбаума </a:t>
            </a:r>
            <a:r>
              <a:rPr lang="en-US" sz="1200" b="1" dirty="0" smtClean="0">
                <a:solidFill>
                  <a:srgbClr val="003E88"/>
                </a:solidFill>
              </a:rPr>
              <a:t>Simple</a:t>
            </a:r>
            <a:r>
              <a:rPr lang="ru-RU" sz="1200" b="1" dirty="0" smtClean="0">
                <a:solidFill>
                  <a:srgbClr val="003E88"/>
                </a:solidFill>
              </a:rPr>
              <a:t> </a:t>
            </a:r>
            <a:r>
              <a:rPr lang="ru-RU" sz="1200" dirty="0" smtClean="0">
                <a:solidFill>
                  <a:srgbClr val="003E88"/>
                </a:solidFill>
              </a:rPr>
              <a:t>выполнены из алюминиевого профиля  круглого сечения. Обладают малой парусностью и предназначены для работы в условиях сильной ветровой нагрузки. Не выгорают на солнце и сохраняют первозданный вид благодаря  порошковой окраске эпоксидной смолой.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lynx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55" y="642918"/>
            <a:ext cx="4514083" cy="1928826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285852" y="71414"/>
              <a:ext cx="657229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SIMPLE</a:t>
              </a:r>
              <a:r>
                <a:rPr lang="ru-RU" b="1" dirty="0" smtClean="0">
                  <a:solidFill>
                    <a:schemeClr val="bg1"/>
                  </a:solidFill>
                </a:rPr>
                <a:t>. Удобство настройки и обслуживания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14282" y="4240090"/>
            <a:ext cx="4357718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Самообучение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запоминает время движения стрелы и время автозакрывания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33" name="ЗАГОЛОВОК"/>
          <p:cNvSpPr/>
          <p:nvPr/>
        </p:nvSpPr>
        <p:spPr>
          <a:xfrm>
            <a:off x="285720" y="2500306"/>
            <a:ext cx="857256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LYNX 05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4" y="5429264"/>
            <a:ext cx="421484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Тест фотоэлементов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перед каждым открыванием и закрыванием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3203038"/>
            <a:ext cx="4214810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</a:t>
            </a:r>
            <a:r>
              <a:rPr lang="ru-RU" sz="2000" b="1" dirty="0" err="1" smtClean="0">
                <a:solidFill>
                  <a:srgbClr val="EE7F00"/>
                </a:solidFill>
              </a:rPr>
              <a:t>Автозакрывание</a:t>
            </a:r>
            <a:r>
              <a:rPr lang="ru-RU" sz="2000" b="1" dirty="0" smtClean="0">
                <a:solidFill>
                  <a:srgbClr val="EE7F00"/>
                </a:solidFill>
              </a:rPr>
              <a:t>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самое удобное управление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5429264"/>
            <a:ext cx="471490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«Немедленное закрывание»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немедленное автоматическое закрывание по препятствию в фотоэлементах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4" y="3143248"/>
            <a:ext cx="4357686" cy="49244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rgbClr val="EE7F00"/>
                </a:solidFill>
              </a:rPr>
              <a:t>Датчик обнаружения препятствия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Определяет наличие препятствия под стрелой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4316151"/>
            <a:ext cx="4429124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«Парковка»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 время открывания команды управления игнорируются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2089926"/>
            <a:ext cx="3929090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«Открывание стрелы»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при отключении  сетевого питания поднимает стрелу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9190" y="792148"/>
            <a:ext cx="385765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Резервный аккумулятор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Battery KIT</a:t>
            </a:r>
            <a:r>
              <a:rPr lang="ru-RU" sz="1200" dirty="0" smtClean="0">
                <a:solidFill>
                  <a:srgbClr val="003E88"/>
                </a:solidFill>
              </a:rPr>
              <a:t> обеспечивает бесперебойную работу шлагбаума при пропадании сетевого напряжения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SIMPLE.</a:t>
              </a:r>
              <a:r>
                <a:rPr lang="ru-RU" b="1" dirty="0" smtClean="0">
                  <a:solidFill>
                    <a:schemeClr val="bg1"/>
                  </a:solidFill>
                </a:rPr>
                <a:t> Аксессуары управления и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85"/>
          <p:cNvGrpSpPr/>
          <p:nvPr/>
        </p:nvGrpSpPr>
        <p:grpSpPr>
          <a:xfrm>
            <a:off x="1035820" y="3674620"/>
            <a:ext cx="1607354" cy="547200"/>
            <a:chOff x="428596" y="3571876"/>
            <a:chExt cx="2449302" cy="833829"/>
          </a:xfrm>
        </p:grpSpPr>
        <p:sp>
          <p:nvSpPr>
            <p:cNvPr id="25" name="Овал 24"/>
            <p:cNvSpPr/>
            <p:nvPr/>
          </p:nvSpPr>
          <p:spPr>
            <a:xfrm>
              <a:off x="428596" y="3571876"/>
              <a:ext cx="833829" cy="833829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85850" y="3659693"/>
              <a:ext cx="1592048" cy="609692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RMG 2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Детектор</a:t>
              </a:r>
              <a:r>
                <a:rPr lang="en-US" sz="1000" dirty="0" smtClean="0">
                  <a:solidFill>
                    <a:srgbClr val="003E88"/>
                  </a:solidFill>
                </a:rPr>
                <a:t> </a:t>
              </a:r>
              <a:r>
                <a:rPr lang="ru-RU" sz="1000" dirty="0" smtClean="0">
                  <a:solidFill>
                    <a:srgbClr val="003E88"/>
                  </a:solidFill>
                </a:rPr>
                <a:t>петли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6273134" y="785794"/>
            <a:ext cx="2013643" cy="2357454"/>
            <a:chOff x="3836714" y="803654"/>
            <a:chExt cx="3146313" cy="3683524"/>
          </a:xfrm>
        </p:grpSpPr>
        <p:grpSp>
          <p:nvGrpSpPr>
            <p:cNvPr id="5" name="Группа 101"/>
            <p:cNvGrpSpPr/>
            <p:nvPr/>
          </p:nvGrpSpPr>
          <p:grpSpPr>
            <a:xfrm>
              <a:off x="3836716" y="803654"/>
              <a:ext cx="2811447" cy="855001"/>
              <a:chOff x="4479658" y="-611835"/>
              <a:chExt cx="2811447" cy="855001"/>
            </a:xfrm>
          </p:grpSpPr>
          <p:grpSp>
            <p:nvGrpSpPr>
              <p:cNvPr id="6" name="Группа 44"/>
              <p:cNvGrpSpPr/>
              <p:nvPr/>
            </p:nvGrpSpPr>
            <p:grpSpPr>
              <a:xfrm>
                <a:off x="4479658" y="-611835"/>
                <a:ext cx="1806852" cy="855001"/>
                <a:chOff x="-378126" y="-754711"/>
                <a:chExt cx="1806852" cy="855001"/>
              </a:xfrm>
            </p:grpSpPr>
            <p:sp>
              <p:nvSpPr>
                <p:cNvPr id="47" name="Овал 46"/>
                <p:cNvSpPr/>
                <p:nvPr/>
              </p:nvSpPr>
              <p:spPr>
                <a:xfrm>
                  <a:off x="-378126" y="-754711"/>
                  <a:ext cx="855000" cy="855001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573726" y="-754711"/>
                  <a:ext cx="855000" cy="855001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6290975" y="-496921"/>
                <a:ext cx="1000130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Группа 100"/>
            <p:cNvGrpSpPr/>
            <p:nvPr/>
          </p:nvGrpSpPr>
          <p:grpSpPr>
            <a:xfrm>
              <a:off x="3836717" y="1755155"/>
              <a:ext cx="3092702" cy="855348"/>
              <a:chOff x="1160358" y="1260399"/>
              <a:chExt cx="3092702" cy="855348"/>
            </a:xfrm>
          </p:grpSpPr>
          <p:grpSp>
            <p:nvGrpSpPr>
              <p:cNvPr id="8" name="Группа 51"/>
              <p:cNvGrpSpPr/>
              <p:nvPr/>
            </p:nvGrpSpPr>
            <p:grpSpPr>
              <a:xfrm>
                <a:off x="1160358" y="1260399"/>
                <a:ext cx="1828097" cy="855348"/>
                <a:chOff x="-3197360" y="3628285"/>
                <a:chExt cx="1828097" cy="855348"/>
              </a:xfrm>
            </p:grpSpPr>
            <p:sp>
              <p:nvSpPr>
                <p:cNvPr id="55" name="Овал 54"/>
                <p:cNvSpPr/>
                <p:nvPr/>
              </p:nvSpPr>
              <p:spPr>
                <a:xfrm rot="20760000">
                  <a:off x="-3197360" y="3628633"/>
                  <a:ext cx="854998" cy="855000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 rot="836143" flipH="1">
                  <a:off x="-2224264" y="3628285"/>
                  <a:ext cx="855001" cy="855003"/>
                </a:xfrm>
                <a:prstGeom prst="ellipse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2967208" y="1375313"/>
                <a:ext cx="1285852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AMIGOLD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Группа 25"/>
            <p:cNvGrpSpPr/>
            <p:nvPr/>
          </p:nvGrpSpPr>
          <p:grpSpPr>
            <a:xfrm>
              <a:off x="3836715" y="2701227"/>
              <a:ext cx="3146312" cy="855000"/>
              <a:chOff x="2901721" y="4005027"/>
              <a:chExt cx="3146312" cy="855000"/>
            </a:xfrm>
          </p:grpSpPr>
          <p:sp>
            <p:nvSpPr>
              <p:cNvPr id="95" name="Овал 94"/>
              <p:cNvSpPr/>
              <p:nvPr/>
            </p:nvSpPr>
            <p:spPr>
              <a:xfrm>
                <a:off x="2901721" y="4005027"/>
                <a:ext cx="854999" cy="855000"/>
              </a:xfrm>
              <a:prstGeom prst="ellipse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815598" y="4119941"/>
                <a:ext cx="2232435" cy="625172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6100146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интерфейс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Группа 107"/>
            <p:cNvGrpSpPr/>
            <p:nvPr/>
          </p:nvGrpSpPr>
          <p:grpSpPr>
            <a:xfrm>
              <a:off x="3836714" y="3632177"/>
              <a:ext cx="3123986" cy="855001"/>
              <a:chOff x="2836582" y="2645316"/>
              <a:chExt cx="3123986" cy="855001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2836582" y="2645316"/>
                <a:ext cx="854999" cy="855001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50459" y="2760230"/>
                <a:ext cx="2210109" cy="625173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JA 337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Amigo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2" name="Группа 79"/>
          <p:cNvGrpSpPr/>
          <p:nvPr/>
        </p:nvGrpSpPr>
        <p:grpSpPr>
          <a:xfrm>
            <a:off x="6286512" y="3596181"/>
            <a:ext cx="1727504" cy="1761645"/>
            <a:chOff x="6806989" y="3745370"/>
            <a:chExt cx="2714649" cy="2768301"/>
          </a:xfrm>
        </p:grpSpPr>
        <p:grpSp>
          <p:nvGrpSpPr>
            <p:cNvPr id="13" name="Группа 112"/>
            <p:cNvGrpSpPr/>
            <p:nvPr/>
          </p:nvGrpSpPr>
          <p:grpSpPr>
            <a:xfrm>
              <a:off x="6806989" y="3745370"/>
              <a:ext cx="2347252" cy="859886"/>
              <a:chOff x="6164047" y="4853498"/>
              <a:chExt cx="2347252" cy="859886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6164047" y="4853498"/>
                <a:ext cx="859886" cy="859886"/>
              </a:xfrm>
              <a:prstGeom prst="ellipse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82539" y="4965756"/>
                <a:ext cx="1428760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BRAVO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брелоки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4" name="Группа 25"/>
            <p:cNvGrpSpPr/>
            <p:nvPr/>
          </p:nvGrpSpPr>
          <p:grpSpPr>
            <a:xfrm>
              <a:off x="6806991" y="4696452"/>
              <a:ext cx="2714647" cy="859886"/>
              <a:chOff x="5273265" y="3590338"/>
              <a:chExt cx="2714647" cy="859886"/>
            </a:xfrm>
          </p:grpSpPr>
          <p:sp>
            <p:nvSpPr>
              <p:cNvPr id="116" name="Овал 115"/>
              <p:cNvSpPr/>
              <p:nvPr/>
            </p:nvSpPr>
            <p:spPr>
              <a:xfrm>
                <a:off x="5273265" y="3590338"/>
                <a:ext cx="859886" cy="859886"/>
              </a:xfrm>
              <a:prstGeom prst="ellipse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191756" y="3702598"/>
                <a:ext cx="1796156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6100145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интерфейс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Bravo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6" name="Группа 119"/>
            <p:cNvGrpSpPr/>
            <p:nvPr/>
          </p:nvGrpSpPr>
          <p:grpSpPr>
            <a:xfrm>
              <a:off x="6806991" y="5653785"/>
              <a:ext cx="2571768" cy="859886"/>
              <a:chOff x="5735773" y="4185493"/>
              <a:chExt cx="2571768" cy="859886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5735773" y="4185493"/>
                <a:ext cx="859885" cy="859886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654262" y="4297753"/>
                <a:ext cx="1653279" cy="62874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6100012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антенна 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Bravo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7" name="Группа 83"/>
          <p:cNvGrpSpPr/>
          <p:nvPr/>
        </p:nvGrpSpPr>
        <p:grpSpPr>
          <a:xfrm>
            <a:off x="6286512" y="5810758"/>
            <a:ext cx="1928826" cy="547200"/>
            <a:chOff x="3714742" y="6000742"/>
            <a:chExt cx="3086122" cy="875520"/>
          </a:xfrm>
        </p:grpSpPr>
        <p:sp>
          <p:nvSpPr>
            <p:cNvPr id="35" name="Овал 34"/>
            <p:cNvSpPr/>
            <p:nvPr/>
          </p:nvSpPr>
          <p:spPr>
            <a:xfrm>
              <a:off x="3714742" y="6000742"/>
              <a:ext cx="875520" cy="875520"/>
            </a:xfrm>
            <a:prstGeom prst="ellipse">
              <a:avLst/>
            </a:prstGeom>
            <a:blipFill>
              <a:blip r:embed="rId10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6130374"/>
              <a:ext cx="2228864" cy="64017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QUICK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Панель с ключом</a:t>
              </a:r>
              <a:endParaRPr lang="ru-RU" sz="10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3357554" y="1643050"/>
            <a:ext cx="2428892" cy="4071966"/>
          </a:xfrm>
          <a:prstGeom prst="roundRect">
            <a:avLst/>
          </a:prstGeom>
          <a:blipFill dpi="0" rotWithShape="1">
            <a:blip r:embed="rId11" cstate="print"/>
            <a:srcRect/>
            <a:stretch>
              <a:fillRect l="-78000" t="8000" r="-27000" b="-7000"/>
            </a:stretch>
          </a:blipFill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55"/>
          <p:cNvGrpSpPr/>
          <p:nvPr/>
        </p:nvGrpSpPr>
        <p:grpSpPr>
          <a:xfrm>
            <a:off x="71406" y="785794"/>
            <a:ext cx="3571900" cy="2014269"/>
            <a:chOff x="-571536" y="714356"/>
            <a:chExt cx="3571900" cy="2014269"/>
          </a:xfrm>
        </p:grpSpPr>
        <p:grpSp>
          <p:nvGrpSpPr>
            <p:cNvPr id="19" name="Группа 84"/>
            <p:cNvGrpSpPr/>
            <p:nvPr/>
          </p:nvGrpSpPr>
          <p:grpSpPr>
            <a:xfrm>
              <a:off x="385439" y="2181425"/>
              <a:ext cx="1785950" cy="547200"/>
              <a:chOff x="-421956" y="2092687"/>
              <a:chExt cx="2678924" cy="820800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421956" y="2092687"/>
                <a:ext cx="820800" cy="820800"/>
              </a:xfrm>
              <a:prstGeom prst="ellipse">
                <a:avLst/>
              </a:prstGeom>
              <a:blipFill>
                <a:blip r:embed="rId12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99580" y="2199844"/>
                <a:ext cx="1857388" cy="600165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ORION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фотоэлементы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Группа 58"/>
            <p:cNvGrpSpPr/>
            <p:nvPr/>
          </p:nvGrpSpPr>
          <p:grpSpPr>
            <a:xfrm>
              <a:off x="-571536" y="714356"/>
              <a:ext cx="3571900" cy="1143008"/>
              <a:chOff x="-714412" y="571480"/>
              <a:chExt cx="3571900" cy="1143008"/>
            </a:xfrm>
          </p:grpSpPr>
          <p:grpSp>
            <p:nvGrpSpPr>
              <p:cNvPr id="22" name="Группа 83"/>
              <p:cNvGrpSpPr/>
              <p:nvPr/>
            </p:nvGrpSpPr>
            <p:grpSpPr>
              <a:xfrm>
                <a:off x="-714412" y="1167288"/>
                <a:ext cx="1500198" cy="547200"/>
                <a:chOff x="-1285884" y="2167420"/>
                <a:chExt cx="1500198" cy="547200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-332886" y="2167420"/>
                  <a:ext cx="547200" cy="547200"/>
                </a:xfrm>
                <a:prstGeom prst="ellipse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-1285884" y="2240965"/>
                  <a:ext cx="1000132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VEGA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фотоэлементы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4" name="Группа 82"/>
              <p:cNvGrpSpPr/>
              <p:nvPr/>
            </p:nvGrpSpPr>
            <p:grpSpPr>
              <a:xfrm>
                <a:off x="-714412" y="571480"/>
                <a:ext cx="1500198" cy="547200"/>
                <a:chOff x="-1869562" y="618634"/>
                <a:chExt cx="1500198" cy="547200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-916564" y="618634"/>
                  <a:ext cx="547200" cy="547200"/>
                </a:xfrm>
                <a:prstGeom prst="ellipse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-1869562" y="692179"/>
                  <a:ext cx="1000132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VISION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фотоэлементы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6" name="Группа 84"/>
              <p:cNvGrpSpPr/>
              <p:nvPr/>
            </p:nvGrpSpPr>
            <p:grpSpPr>
              <a:xfrm>
                <a:off x="785786" y="676050"/>
                <a:ext cx="2071702" cy="938719"/>
                <a:chOff x="642910" y="1033240"/>
                <a:chExt cx="2071702" cy="938719"/>
              </a:xfrm>
            </p:grpSpPr>
            <p:sp>
              <p:nvSpPr>
                <p:cNvPr id="57" name="Овал 56"/>
                <p:cNvSpPr/>
                <p:nvPr/>
              </p:nvSpPr>
              <p:spPr>
                <a:xfrm>
                  <a:off x="642910" y="1073971"/>
                  <a:ext cx="857256" cy="857256"/>
                </a:xfrm>
                <a:prstGeom prst="ellipse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500166" y="1033240"/>
                  <a:ext cx="1214446" cy="938719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100" b="1" dirty="0" smtClean="0">
                      <a:solidFill>
                        <a:srgbClr val="EE7F00"/>
                      </a:solidFill>
                    </a:rPr>
                    <a:t>6100227</a:t>
                  </a:r>
                </a:p>
                <a:p>
                  <a:r>
                    <a:rPr lang="ru-RU" sz="1100" dirty="0" smtClean="0">
                      <a:solidFill>
                        <a:srgbClr val="003E88"/>
                      </a:solidFill>
                    </a:rPr>
                    <a:t>Крепление фотоэлементов на монтажное основание</a:t>
                  </a:r>
                  <a:endParaRPr lang="ru-RU" sz="11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  <p:grpSp>
        <p:nvGrpSpPr>
          <p:cNvPr id="27" name="Группа 25"/>
          <p:cNvGrpSpPr/>
          <p:nvPr/>
        </p:nvGrpSpPr>
        <p:grpSpPr>
          <a:xfrm>
            <a:off x="1033830" y="5096378"/>
            <a:ext cx="1571636" cy="547200"/>
            <a:chOff x="4786314" y="3571876"/>
            <a:chExt cx="1571636" cy="547200"/>
          </a:xfrm>
        </p:grpSpPr>
        <p:sp>
          <p:nvSpPr>
            <p:cNvPr id="61" name="Овал 60"/>
            <p:cNvSpPr/>
            <p:nvPr/>
          </p:nvSpPr>
          <p:spPr>
            <a:xfrm>
              <a:off x="4786314" y="3571876"/>
              <a:ext cx="547200" cy="547200"/>
            </a:xfrm>
            <a:prstGeom prst="ellipse">
              <a:avLst/>
            </a:prstGeom>
            <a:blipFill dpi="0" rotWithShape="1">
              <a:blip r:embed="rId16" cstate="print"/>
              <a:srcRect/>
              <a:stretch>
                <a:fillRect l="5000" t="5000" r="5000" b="5000"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57818" y="3659691"/>
              <a:ext cx="1000132" cy="400110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EE7F00"/>
                  </a:solidFill>
                </a:rPr>
                <a:t>BATTERY KIT</a:t>
              </a:r>
              <a:endParaRPr lang="ru-RU" sz="1000" b="1" dirty="0" smtClean="0">
                <a:solidFill>
                  <a:srgbClr val="EE7F00"/>
                </a:solidFill>
              </a:endParaRPr>
            </a:p>
            <a:p>
              <a:r>
                <a:rPr lang="ru-RU" sz="1000" dirty="0" smtClean="0">
                  <a:solidFill>
                    <a:srgbClr val="003E88"/>
                  </a:solidFill>
                </a:rPr>
                <a:t>Аккумуляторы</a:t>
              </a:r>
              <a:endParaRPr lang="en-US" sz="1000" dirty="0" smtClean="0">
                <a:solidFill>
                  <a:srgbClr val="003E88"/>
                </a:solidFill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>
            <a:off x="6286512" y="3357562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86512" y="5572140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28596" y="3214686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8596" y="4714884"/>
            <a:ext cx="207170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"/>
            <a:ext cx="9144000" cy="68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>
            <a:off x="0" y="0"/>
            <a:ext cx="4071966" cy="6858000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6"/>
          <p:cNvGrpSpPr/>
          <p:nvPr/>
        </p:nvGrpSpPr>
        <p:grpSpPr>
          <a:xfrm rot="16200000">
            <a:off x="-893006" y="2143116"/>
            <a:ext cx="5214974" cy="2571768"/>
            <a:chOff x="-214346" y="2143116"/>
            <a:chExt cx="5214974" cy="2571768"/>
          </a:xfrm>
        </p:grpSpPr>
        <p:grpSp>
          <p:nvGrpSpPr>
            <p:cNvPr id="3" name="Группа 19"/>
            <p:cNvGrpSpPr/>
            <p:nvPr/>
          </p:nvGrpSpPr>
          <p:grpSpPr>
            <a:xfrm>
              <a:off x="-32" y="2357430"/>
              <a:ext cx="5000660" cy="2357454"/>
              <a:chOff x="-571536" y="2178129"/>
              <a:chExt cx="5000660" cy="2357454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-571536" y="2178129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dirty="0" smtClean="0">
                    <a:solidFill>
                      <a:srgbClr val="FFA23B"/>
                    </a:solidFill>
                  </a:rPr>
                  <a:t>новинки</a:t>
                </a:r>
                <a:endParaRPr lang="ru-RU" sz="6000" b="1" dirty="0">
                  <a:solidFill>
                    <a:srgbClr val="FFA23B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406" y="3089033"/>
                <a:ext cx="435771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 smtClean="0">
                    <a:solidFill>
                      <a:srgbClr val="FFA23B"/>
                    </a:solidFill>
                  </a:rPr>
                  <a:t>GENIUS</a:t>
                </a:r>
                <a:endParaRPr lang="ru-RU" sz="8800" b="1" dirty="0">
                  <a:solidFill>
                    <a:srgbClr val="FFA23B"/>
                  </a:solidFill>
                </a:endParaRPr>
              </a:p>
            </p:txBody>
          </p:sp>
        </p:grpSp>
        <p:grpSp>
          <p:nvGrpSpPr>
            <p:cNvPr id="4" name="Группа 18"/>
            <p:cNvGrpSpPr/>
            <p:nvPr/>
          </p:nvGrpSpPr>
          <p:grpSpPr>
            <a:xfrm>
              <a:off x="-214346" y="2143116"/>
              <a:ext cx="4643470" cy="2375244"/>
              <a:chOff x="-285784" y="2106691"/>
              <a:chExt cx="4643470" cy="2375244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285784" y="2106691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b="1" dirty="0" smtClean="0">
                    <a:solidFill>
                      <a:schemeClr val="bg1"/>
                    </a:solidFill>
                  </a:rPr>
                  <a:t>новинки</a:t>
                </a:r>
                <a:endParaRPr lang="ru-RU" sz="6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57158" y="3035385"/>
                <a:ext cx="40005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 smtClean="0">
                    <a:solidFill>
                      <a:schemeClr val="bg1"/>
                    </a:solidFill>
                  </a:rPr>
                  <a:t>GENIUS</a:t>
                </a:r>
                <a:endParaRPr lang="ru-RU" sz="88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6429388" cy="48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RAINBOW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357686" y="5643576"/>
            <a:ext cx="4500594" cy="928696"/>
            <a:chOff x="-142908" y="857232"/>
            <a:chExt cx="4500594" cy="92869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-142908" y="1357298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-142908" y="857232"/>
              <a:ext cx="128588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Длина стрелы, м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42908" y="1142984"/>
              <a:ext cx="128588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r>
                <a:rPr lang="en-US" sz="1000" b="1" dirty="0" smtClean="0">
                  <a:solidFill>
                    <a:srgbClr val="003E88"/>
                  </a:solidFill>
                </a:rPr>
                <a:t>RAINBOW 324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 С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 FAST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до 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3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357298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до 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5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-142908" y="1357298"/>
              <a:ext cx="128588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r>
                <a:rPr lang="en-US" sz="1000" b="1" dirty="0" smtClean="0">
                  <a:solidFill>
                    <a:srgbClr val="003E88"/>
                  </a:solidFill>
                </a:rPr>
                <a:t>RAINBOW 524 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С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Время открывания, с.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 сутки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-142908" y="1571612"/>
              <a:ext cx="128588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r>
                <a:rPr lang="en-US" sz="1000" b="1" dirty="0" smtClean="0">
                  <a:solidFill>
                    <a:srgbClr val="003E88"/>
                  </a:solidFill>
                </a:rPr>
                <a:t>RAINBOW 724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 С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071538" y="1571612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до 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7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 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2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 до 3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00232" y="1357298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 4 до 8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000232" y="1571612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от 7 до 11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1500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214678" y="1357298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1000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214678" y="1571612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500</a:t>
              </a: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142968" y="857232"/>
              <a:ext cx="8" cy="928696"/>
              <a:chOff x="1428720" y="3857628"/>
              <a:chExt cx="8" cy="928696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1107252" y="4464848"/>
                <a:ext cx="642945" cy="7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8584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84"/>
            <p:cNvGrpSpPr/>
            <p:nvPr/>
          </p:nvGrpSpPr>
          <p:grpSpPr>
            <a:xfrm>
              <a:off x="2000232" y="857232"/>
              <a:ext cx="6" cy="928696"/>
              <a:chOff x="1357290" y="3857628"/>
              <a:chExt cx="6" cy="928696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1035821" y="4464849"/>
                <a:ext cx="642944" cy="6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84"/>
            <p:cNvGrpSpPr/>
            <p:nvPr/>
          </p:nvGrpSpPr>
          <p:grpSpPr>
            <a:xfrm>
              <a:off x="3214678" y="857232"/>
              <a:ext cx="4" cy="928696"/>
              <a:chOff x="1357290" y="3857628"/>
              <a:chExt cx="4" cy="92869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1035820" y="4464850"/>
                <a:ext cx="642945" cy="3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71"/>
          <p:cNvSpPr txBox="1"/>
          <p:nvPr/>
        </p:nvSpPr>
        <p:spPr>
          <a:xfrm>
            <a:off x="214282" y="1714488"/>
            <a:ext cx="3571900" cy="150810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Безопасный</a:t>
            </a:r>
          </a:p>
          <a:p>
            <a:r>
              <a:rPr lang="ru-RU" sz="1200" dirty="0" err="1" smtClean="0">
                <a:solidFill>
                  <a:srgbClr val="003E88"/>
                </a:solidFill>
              </a:rPr>
              <a:t>Тамперный</a:t>
            </a:r>
            <a:r>
              <a:rPr lang="ru-RU" sz="1200" dirty="0" smtClean="0">
                <a:solidFill>
                  <a:srgbClr val="003E88"/>
                </a:solidFill>
              </a:rPr>
              <a:t> контакт срабатывает при открывании корпуса шлагбаума. Высокочувствительный </a:t>
            </a:r>
            <a:r>
              <a:rPr lang="ru-RU" sz="1200" dirty="0" err="1" smtClean="0">
                <a:solidFill>
                  <a:srgbClr val="003E88"/>
                </a:solidFill>
              </a:rPr>
              <a:t>антикраш-сенсор</a:t>
            </a:r>
            <a:r>
              <a:rPr lang="ru-RU" sz="1200" dirty="0" smtClean="0">
                <a:solidFill>
                  <a:srgbClr val="003E88"/>
                </a:solidFill>
              </a:rPr>
              <a:t> предотвращает повреждение препятствия под стрелой. Подсветка корпуса и стрелы делает </a:t>
            </a:r>
            <a:r>
              <a:rPr lang="en-US" sz="1200" dirty="0" smtClean="0">
                <a:solidFill>
                  <a:srgbClr val="003E88"/>
                </a:solidFill>
              </a:rPr>
              <a:t>RAINBOW</a:t>
            </a:r>
            <a:r>
              <a:rPr lang="ru-RU" sz="1200" dirty="0" smtClean="0">
                <a:solidFill>
                  <a:srgbClr val="003E88"/>
                </a:solidFill>
              </a:rPr>
              <a:t> исключительно заметным и днем и ночью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4282" y="575715"/>
            <a:ext cx="4643470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Оригинальный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Оригинальное дизайнерское решение в стиле «модерн» разработано одной из ведущих итальянских студий. RAINBOW выполнен в одном ключе со всеми окружающими человека элементами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4282" y="5000636"/>
            <a:ext cx="3571900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Стрелы до 7 метров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Овального сечения со светоотражающими наклейками, резиновыми демпферами и индикацией. Устойчивы у высокой ветровой нагрузке и солнечному излучению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282" y="3286124"/>
            <a:ext cx="3786214" cy="169277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Универсальный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Технические характеристики и функциональные возможности позволяют использовать </a:t>
            </a:r>
            <a:r>
              <a:rPr lang="en-US" sz="1200" dirty="0" smtClean="0">
                <a:solidFill>
                  <a:srgbClr val="003E88"/>
                </a:solidFill>
              </a:rPr>
              <a:t>RAINBOW</a:t>
            </a:r>
            <a:r>
              <a:rPr lang="ru-RU" sz="1200" dirty="0" smtClean="0">
                <a:solidFill>
                  <a:srgbClr val="003E88"/>
                </a:solidFill>
              </a:rPr>
              <a:t>  и на въездных группах частного сектора, и на проходных крупных предприятий, но…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Исключительный внешний вид и высокий уровень безопасности делают </a:t>
            </a:r>
            <a:r>
              <a:rPr lang="en-US" sz="1200" dirty="0" smtClean="0">
                <a:solidFill>
                  <a:srgbClr val="003E88"/>
                </a:solidFill>
              </a:rPr>
              <a:t>RAINBOW</a:t>
            </a:r>
            <a:r>
              <a:rPr lang="ru-RU" sz="1200" dirty="0" smtClean="0">
                <a:solidFill>
                  <a:srgbClr val="003E88"/>
                </a:solidFill>
              </a:rPr>
              <a:t> идеальным решением для кондоминиумов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/>
          <p:nvPr/>
        </p:nvGrpSpPr>
        <p:grpSpPr>
          <a:xfrm>
            <a:off x="2714612" y="1214422"/>
            <a:ext cx="4057496" cy="4074614"/>
            <a:chOff x="2657644" y="1214422"/>
            <a:chExt cx="4057496" cy="4074614"/>
          </a:xfrm>
        </p:grpSpPr>
        <p:pic>
          <p:nvPicPr>
            <p:cNvPr id="58" name="Рисунок 57" descr="RAIBOW кишки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628" y="1857364"/>
              <a:ext cx="1714512" cy="3429024"/>
            </a:xfrm>
            <a:prstGeom prst="rect">
              <a:avLst/>
            </a:prstGeom>
          </p:spPr>
        </p:pic>
        <p:pic>
          <p:nvPicPr>
            <p:cNvPr id="56" name="Рисунок 55" descr="shlagbaum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7644" y="1214422"/>
              <a:ext cx="2271546" cy="4074614"/>
            </a:xfrm>
            <a:prstGeom prst="rect">
              <a:avLst/>
            </a:prstGeom>
          </p:spPr>
        </p:pic>
      </p:grpSp>
      <p:pic>
        <p:nvPicPr>
          <p:cNvPr id="36" name="Рисунок 35" descr="Rainbow осн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363949"/>
            <a:ext cx="2143140" cy="1279761"/>
          </a:xfrm>
          <a:prstGeom prst="rect">
            <a:avLst/>
          </a:prstGeom>
        </p:spPr>
      </p:pic>
      <p:grpSp>
        <p:nvGrpSpPr>
          <p:cNvPr id="3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RAINBOW</a:t>
              </a:r>
              <a:r>
                <a:rPr lang="ru-RU" b="1" dirty="0" smtClean="0">
                  <a:solidFill>
                    <a:schemeClr val="bg1"/>
                  </a:solidFill>
                </a:rPr>
                <a:t>. Устройство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701085"/>
            <a:ext cx="2286016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Стойка шлагбаума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Rainbow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3567453"/>
            <a:ext cx="3214710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Пружина балансировочная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Spring Rainbow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5000636"/>
            <a:ext cx="278608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Монтажное основание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Rainbow Found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2143108" y="1071546"/>
            <a:ext cx="1357322" cy="92869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3071802" y="3929066"/>
            <a:ext cx="2571768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2643174" y="5286388"/>
            <a:ext cx="1143008" cy="57150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0" y="2134269"/>
            <a:ext cx="135732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Стрела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Beam Rainbow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152" name="Прямая со стрелкой 151"/>
          <p:cNvCxnSpPr/>
          <p:nvPr/>
        </p:nvCxnSpPr>
        <p:spPr>
          <a:xfrm flipV="1">
            <a:off x="857224" y="2357430"/>
            <a:ext cx="2071702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7071733" y="1554317"/>
            <a:ext cx="207229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EE7F00"/>
                </a:solidFill>
              </a:rPr>
              <a:t>Концевые выключатели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934325" y="857232"/>
            <a:ext cx="22808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Устройство разблокировки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215238" y="3374857"/>
            <a:ext cx="1928794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EE7F00"/>
                </a:solidFill>
              </a:rPr>
              <a:t>Датчик определения препятствия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76" name="Прямая со стрелкой 175"/>
          <p:cNvCxnSpPr>
            <a:stCxn id="130" idx="3"/>
          </p:cNvCxnSpPr>
          <p:nvPr/>
        </p:nvCxnSpPr>
        <p:spPr>
          <a:xfrm flipH="1">
            <a:off x="5929322" y="2772364"/>
            <a:ext cx="1796629" cy="15657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04479" y="428604"/>
            <a:ext cx="1739553" cy="73866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EE7F00"/>
                </a:solidFill>
              </a:rPr>
              <a:t>Блок управления </a:t>
            </a:r>
            <a:r>
              <a:rPr lang="en-US" sz="1400" b="1" i="1" dirty="0" smtClean="0">
                <a:solidFill>
                  <a:srgbClr val="EE7F00"/>
                </a:solidFill>
              </a:rPr>
              <a:t>Lynx 0</a:t>
            </a:r>
            <a:r>
              <a:rPr lang="ru-RU" sz="1400" b="1" i="1" dirty="0" smtClean="0">
                <a:solidFill>
                  <a:srgbClr val="EE7F00"/>
                </a:solidFill>
              </a:rPr>
              <a:t>7 в </a:t>
            </a:r>
            <a:r>
              <a:rPr lang="ru-RU" sz="1400" b="1" i="1" dirty="0" err="1" smtClean="0">
                <a:solidFill>
                  <a:srgbClr val="EE7F00"/>
                </a:solidFill>
              </a:rPr>
              <a:t>гермобоксе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16200000" flipH="1">
            <a:off x="2821769" y="1321579"/>
            <a:ext cx="1643074" cy="28575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642755" y="5857892"/>
            <a:ext cx="1501245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Анкерные болты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rot="10800000" flipV="1">
            <a:off x="4643438" y="6000768"/>
            <a:ext cx="3000396" cy="7143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>
            <a:off x="5786446" y="3500438"/>
            <a:ext cx="1500198" cy="7143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5400000">
            <a:off x="3786183" y="2000241"/>
            <a:ext cx="2143141" cy="428629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714612" y="357166"/>
            <a:ext cx="1581843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Подсветка стрелы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00562" y="357166"/>
            <a:ext cx="165102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Подсветка корпуса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 rot="5400000">
            <a:off x="2964645" y="1250141"/>
            <a:ext cx="2571768" cy="135732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10800000" flipV="1">
            <a:off x="5929322" y="928670"/>
            <a:ext cx="1643074" cy="107157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215238" y="4500570"/>
            <a:ext cx="1928794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EE7F00"/>
                </a:solidFill>
              </a:rPr>
              <a:t>Фотоэлемент с креплением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 rot="10800000">
            <a:off x="4500562" y="3714752"/>
            <a:ext cx="3357586" cy="85725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725951" y="2464587"/>
            <a:ext cx="14180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err="1" smtClean="0">
                <a:solidFill>
                  <a:srgbClr val="EE7F00"/>
                </a:solidFill>
              </a:rPr>
              <a:t>Моторредуктор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34" name="Прямая со стрелкой 133"/>
          <p:cNvCxnSpPr>
            <a:stCxn id="170" idx="3"/>
          </p:cNvCxnSpPr>
          <p:nvPr/>
        </p:nvCxnSpPr>
        <p:spPr>
          <a:xfrm flipH="1">
            <a:off x="6000761" y="1862094"/>
            <a:ext cx="1070972" cy="85252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RAINBOW</a:t>
              </a:r>
              <a:r>
                <a:rPr lang="ru-RU" b="1" dirty="0" smtClean="0">
                  <a:solidFill>
                    <a:schemeClr val="bg1"/>
                  </a:solidFill>
                </a:rPr>
                <a:t>. Удобство и безопасность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1285852" y="666918"/>
            <a:ext cx="3429024" cy="1404760"/>
            <a:chOff x="428596" y="3643314"/>
            <a:chExt cx="3429024" cy="1404760"/>
          </a:xfrm>
        </p:grpSpPr>
        <p:sp>
          <p:nvSpPr>
            <p:cNvPr id="30" name="Овал 29"/>
            <p:cNvSpPr/>
            <p:nvPr/>
          </p:nvSpPr>
          <p:spPr>
            <a:xfrm>
              <a:off x="428596" y="3643314"/>
              <a:ext cx="1000132" cy="1000132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8728" y="3786190"/>
              <a:ext cx="2428892" cy="1261884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err="1" smtClean="0">
                  <a:solidFill>
                    <a:srgbClr val="EE7F00"/>
                  </a:solidFill>
                </a:rPr>
                <a:t>Тамперный</a:t>
              </a:r>
              <a:r>
                <a:rPr lang="ru-RU" sz="2000" b="1" dirty="0" smtClean="0">
                  <a:solidFill>
                    <a:srgbClr val="EE7F00"/>
                  </a:solidFill>
                </a:rPr>
                <a:t> контакт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обеспечивает безопасность, прекращая работу шлагбаума при открывании корпуса </a:t>
              </a:r>
            </a:p>
            <a:p>
              <a:pPr>
                <a:buFontTx/>
                <a:buChar char="-"/>
              </a:pP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>
              <a:stCxn id="30" idx="6"/>
            </p:cNvCxnSpPr>
            <p:nvPr/>
          </p:nvCxnSpPr>
          <p:spPr>
            <a:xfrm>
              <a:off x="1428728" y="4143380"/>
              <a:ext cx="2214578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3"/>
          <p:cNvGrpSpPr/>
          <p:nvPr/>
        </p:nvGrpSpPr>
        <p:grpSpPr>
          <a:xfrm>
            <a:off x="1643042" y="5094944"/>
            <a:ext cx="3143272" cy="1477328"/>
            <a:chOff x="428596" y="3571876"/>
            <a:chExt cx="3143272" cy="1477328"/>
          </a:xfrm>
        </p:grpSpPr>
        <p:sp>
          <p:nvSpPr>
            <p:cNvPr id="10" name="Овал 9"/>
            <p:cNvSpPr/>
            <p:nvPr/>
          </p:nvSpPr>
          <p:spPr>
            <a:xfrm>
              <a:off x="428596" y="3643314"/>
              <a:ext cx="1000132" cy="1000132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28" y="3571876"/>
              <a:ext cx="2143140" cy="147732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Поворотный кронштейн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удобная работа с настройкой блока управления</a:t>
              </a:r>
            </a:p>
            <a:p>
              <a:pPr>
                <a:buFontTx/>
                <a:buChar char="-"/>
              </a:pP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>
              <a:stCxn id="10" idx="6"/>
            </p:cNvCxnSpPr>
            <p:nvPr/>
          </p:nvCxnSpPr>
          <p:spPr>
            <a:xfrm>
              <a:off x="1428728" y="4143380"/>
              <a:ext cx="2000264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3"/>
          <p:cNvGrpSpPr/>
          <p:nvPr/>
        </p:nvGrpSpPr>
        <p:grpSpPr>
          <a:xfrm>
            <a:off x="5143504" y="5053155"/>
            <a:ext cx="3071834" cy="1661993"/>
            <a:chOff x="428596" y="3559734"/>
            <a:chExt cx="3071834" cy="1661993"/>
          </a:xfrm>
        </p:grpSpPr>
        <p:sp>
          <p:nvSpPr>
            <p:cNvPr id="14" name="Овал 13"/>
            <p:cNvSpPr/>
            <p:nvPr/>
          </p:nvSpPr>
          <p:spPr>
            <a:xfrm>
              <a:off x="428596" y="3643314"/>
              <a:ext cx="1000132" cy="1000132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8728" y="3559734"/>
              <a:ext cx="2071702" cy="166199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Разблокировка шлагбаума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внешняя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ключом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Нет необходимости открывать корпус</a:t>
              </a:r>
            </a:p>
            <a:p>
              <a:pPr>
                <a:buFontTx/>
                <a:buChar char="-"/>
              </a:pP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stCxn id="14" idx="6"/>
            </p:cNvCxnSpPr>
            <p:nvPr/>
          </p:nvCxnSpPr>
          <p:spPr>
            <a:xfrm>
              <a:off x="1428728" y="4143380"/>
              <a:ext cx="1857388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/>
          <p:nvPr/>
        </p:nvGrpSpPr>
        <p:grpSpPr>
          <a:xfrm>
            <a:off x="4857752" y="571480"/>
            <a:ext cx="3214710" cy="1661993"/>
            <a:chOff x="428596" y="3559734"/>
            <a:chExt cx="3214710" cy="1661993"/>
          </a:xfrm>
        </p:grpSpPr>
        <p:sp>
          <p:nvSpPr>
            <p:cNvPr id="24" name="Овал 23"/>
            <p:cNvSpPr/>
            <p:nvPr/>
          </p:nvSpPr>
          <p:spPr>
            <a:xfrm>
              <a:off x="428596" y="3643314"/>
              <a:ext cx="1000132" cy="1000132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28728" y="3559734"/>
              <a:ext cx="2214578" cy="166199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Подсветка стрелы и корпуса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увеличивает заметность шлагбаума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Предупреждает о движении стрелы</a:t>
              </a:r>
            </a:p>
            <a:p>
              <a:pPr>
                <a:buFontTx/>
                <a:buChar char="-"/>
              </a:pP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>
              <a:stCxn id="24" idx="6"/>
            </p:cNvCxnSpPr>
            <p:nvPr/>
          </p:nvCxnSpPr>
          <p:spPr>
            <a:xfrm>
              <a:off x="1428728" y="4143380"/>
              <a:ext cx="1857388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3"/>
          <p:cNvGrpSpPr/>
          <p:nvPr/>
        </p:nvGrpSpPr>
        <p:grpSpPr>
          <a:xfrm>
            <a:off x="6143668" y="2598004"/>
            <a:ext cx="2928926" cy="1661993"/>
            <a:chOff x="428596" y="3559734"/>
            <a:chExt cx="2928926" cy="1661993"/>
          </a:xfrm>
        </p:grpSpPr>
        <p:sp>
          <p:nvSpPr>
            <p:cNvPr id="28" name="Овал 27"/>
            <p:cNvSpPr/>
            <p:nvPr/>
          </p:nvSpPr>
          <p:spPr>
            <a:xfrm>
              <a:off x="428596" y="3643314"/>
              <a:ext cx="1000132" cy="100013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28728" y="3559734"/>
              <a:ext cx="1928794" cy="166199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Гнезда для фотоэлементов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Уже сделаны! Осталось снять заглушку и установить фотоэлемент на корпус шлагбаума</a:t>
              </a:r>
            </a:p>
            <a:p>
              <a:pPr>
                <a:buFontTx/>
                <a:buChar char="-"/>
              </a:pPr>
              <a:endParaRPr lang="ru-RU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>
              <a:stCxn id="28" idx="6"/>
            </p:cNvCxnSpPr>
            <p:nvPr/>
          </p:nvCxnSpPr>
          <p:spPr>
            <a:xfrm>
              <a:off x="1428728" y="4143380"/>
              <a:ext cx="1928794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Скругленный прямоугольник 33"/>
          <p:cNvSpPr/>
          <p:nvPr/>
        </p:nvSpPr>
        <p:spPr>
          <a:xfrm>
            <a:off x="3214678" y="2464587"/>
            <a:ext cx="2357454" cy="1928826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66675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71406" y="2714620"/>
            <a:ext cx="2857520" cy="1428760"/>
            <a:chOff x="-32" y="2786058"/>
            <a:chExt cx="2857520" cy="1428760"/>
          </a:xfrm>
        </p:grpSpPr>
        <p:grpSp>
          <p:nvGrpSpPr>
            <p:cNvPr id="8" name="Группа 23"/>
            <p:cNvGrpSpPr/>
            <p:nvPr/>
          </p:nvGrpSpPr>
          <p:grpSpPr>
            <a:xfrm>
              <a:off x="1000100" y="2952934"/>
              <a:ext cx="1857388" cy="1261884"/>
              <a:chOff x="1428728" y="3810190"/>
              <a:chExt cx="1857388" cy="126188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428728" y="3810190"/>
                <a:ext cx="1857388" cy="1261884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sz="2000" b="1" dirty="0" smtClean="0">
                    <a:solidFill>
                      <a:srgbClr val="EE7F00"/>
                    </a:solidFill>
                  </a:rPr>
                  <a:t>Датчик наезда</a:t>
                </a:r>
              </a:p>
              <a:p>
                <a:pPr>
                  <a:lnSpc>
                    <a:spcPct val="70000"/>
                  </a:lnSpc>
                </a:pPr>
                <a:endParaRPr lang="ru-RU" sz="2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Встроен! </a:t>
                </a:r>
              </a:p>
              <a:p>
                <a:r>
                  <a:rPr lang="ru-RU" sz="1200" dirty="0" smtClean="0">
                    <a:solidFill>
                      <a:srgbClr val="003E88"/>
                    </a:solidFill>
                  </a:rPr>
                  <a:t>- предотвращает наезд стрелы на препятствие</a:t>
                </a:r>
              </a:p>
              <a:p>
                <a:pPr>
                  <a:buFontTx/>
                  <a:buChar char="-"/>
                </a:pPr>
                <a:endParaRPr lang="ru-RU" sz="1200" dirty="0" smtClean="0">
                  <a:solidFill>
                    <a:srgbClr val="003E88"/>
                  </a:solidFill>
                </a:endParaRPr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428728" y="4143380"/>
                <a:ext cx="1500198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Овал 34"/>
            <p:cNvSpPr/>
            <p:nvPr/>
          </p:nvSpPr>
          <p:spPr>
            <a:xfrm>
              <a:off x="-32" y="2786058"/>
              <a:ext cx="1000132" cy="1000132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Стрелы. Аксессуары для стрел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142844" y="981189"/>
            <a:ext cx="4214842" cy="2090621"/>
            <a:chOff x="285720" y="3500438"/>
            <a:chExt cx="4214842" cy="2090621"/>
          </a:xfrm>
        </p:grpSpPr>
        <p:sp>
          <p:nvSpPr>
            <p:cNvPr id="30" name="Овал 29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1604" y="3559734"/>
              <a:ext cx="2928958" cy="2031325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Стрелы для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rgbClr val="EE7F00"/>
                  </a:solidFill>
                </a:rPr>
                <a:t>Rainbow </a:t>
              </a:r>
              <a:r>
                <a:rPr lang="ru-RU" sz="2000" b="1" dirty="0" smtClean="0">
                  <a:solidFill>
                    <a:srgbClr val="EE7F00"/>
                  </a:solidFill>
                </a:rPr>
                <a:t>324 </a:t>
              </a:r>
              <a:r>
                <a:rPr lang="en-US" sz="2000" b="1" dirty="0" smtClean="0">
                  <a:solidFill>
                    <a:srgbClr val="EE7F00"/>
                  </a:solidFill>
                </a:rPr>
                <a:t>Fast, 524</a:t>
              </a:r>
              <a:endParaRPr lang="ru-RU" sz="2000" b="1" dirty="0" smtClean="0">
                <a:solidFill>
                  <a:srgbClr val="EE7F00"/>
                </a:solidFill>
              </a:endParaRP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BEAM RAINBOW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до 5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овального сечения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smtClean="0">
                  <a:solidFill>
                    <a:srgbClr val="003E88"/>
                  </a:solidFill>
                </a:rPr>
                <a:t>сечение </a:t>
              </a:r>
              <a:r>
                <a:rPr lang="en-US" sz="1200" dirty="0" smtClean="0">
                  <a:solidFill>
                    <a:srgbClr val="003E88"/>
                  </a:solidFill>
                </a:rPr>
                <a:t>75x90</a:t>
              </a:r>
              <a:r>
                <a:rPr lang="ru-RU" sz="1200" dirty="0" smtClean="0">
                  <a:solidFill>
                    <a:srgbClr val="003E88"/>
                  </a:solidFill>
                </a:rPr>
                <a:t> мм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светоотражающие наклейки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резиновый демпфер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* составная стрела 2х3,5 м.</a:t>
              </a:r>
            </a:p>
          </p:txBody>
        </p:sp>
        <p:cxnSp>
          <p:nvCxnSpPr>
            <p:cNvPr id="32" name="Прямая соединительная линия 31"/>
            <p:cNvCxnSpPr>
              <a:stCxn id="30" idx="6"/>
            </p:cNvCxnSpPr>
            <p:nvPr/>
          </p:nvCxnSpPr>
          <p:spPr>
            <a:xfrm>
              <a:off x="1571604" y="4143380"/>
              <a:ext cx="278608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3"/>
          <p:cNvGrpSpPr/>
          <p:nvPr/>
        </p:nvGrpSpPr>
        <p:grpSpPr>
          <a:xfrm>
            <a:off x="4643438" y="526758"/>
            <a:ext cx="4143404" cy="954107"/>
            <a:chOff x="285720" y="3475025"/>
            <a:chExt cx="4143404" cy="954107"/>
          </a:xfrm>
        </p:grpSpPr>
        <p:sp>
          <p:nvSpPr>
            <p:cNvPr id="39" name="Овал 38"/>
            <p:cNvSpPr/>
            <p:nvPr/>
          </p:nvSpPr>
          <p:spPr>
            <a:xfrm>
              <a:off x="285720" y="3475025"/>
              <a:ext cx="856800" cy="8568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4414" y="3475025"/>
              <a:ext cx="3214710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Шторка для стрелы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SKIRT RAINBOW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увеличивает заметность шлагбаума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2 и 3 м</a:t>
              </a:r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4643438" y="1754573"/>
            <a:ext cx="4500562" cy="1138773"/>
            <a:chOff x="285720" y="3375068"/>
            <a:chExt cx="4500562" cy="1138773"/>
          </a:xfrm>
        </p:grpSpPr>
        <p:sp>
          <p:nvSpPr>
            <p:cNvPr id="43" name="Овал 42"/>
            <p:cNvSpPr/>
            <p:nvPr/>
          </p:nvSpPr>
          <p:spPr>
            <a:xfrm>
              <a:off x="285720" y="3375068"/>
              <a:ext cx="856800" cy="85680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4414" y="3375068"/>
              <a:ext cx="3571868" cy="113877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Подвесная опора стрелы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APM RAINBOW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снижает ударную нагрузку на редуктор шлагбаума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не требует размещения на проезжей части</a:t>
              </a: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для любых стрел</a:t>
              </a:r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4643438" y="3167054"/>
            <a:ext cx="4500562" cy="1046440"/>
            <a:chOff x="285720" y="3429000"/>
            <a:chExt cx="4500562" cy="1046440"/>
          </a:xfrm>
        </p:grpSpPr>
        <p:sp>
          <p:nvSpPr>
            <p:cNvPr id="47" name="Овал 46"/>
            <p:cNvSpPr/>
            <p:nvPr/>
          </p:nvSpPr>
          <p:spPr>
            <a:xfrm>
              <a:off x="285720" y="3429000"/>
              <a:ext cx="856800" cy="85680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4414" y="3429000"/>
              <a:ext cx="3571868" cy="1046440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Фиксированная опора стрелы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r>
                <a:rPr lang="ru-RU" sz="1200" b="1" dirty="0" smtClean="0">
                  <a:solidFill>
                    <a:srgbClr val="003E88"/>
                  </a:solidFill>
                </a:rPr>
                <a:t> </a:t>
              </a:r>
              <a:r>
                <a:rPr lang="en-US" sz="1200" b="1" dirty="0" smtClean="0">
                  <a:solidFill>
                    <a:srgbClr val="003E88"/>
                  </a:solidFill>
                </a:rPr>
                <a:t>APF RAINBOW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снижает ударную нагрузку на редуктор шлагбаума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предотвращает раскачивание стрелы порывами ветра</a:t>
              </a:r>
            </a:p>
          </p:txBody>
        </p:sp>
      </p:grpSp>
      <p:grpSp>
        <p:nvGrpSpPr>
          <p:cNvPr id="7" name="Группа 23"/>
          <p:cNvGrpSpPr/>
          <p:nvPr/>
        </p:nvGrpSpPr>
        <p:grpSpPr>
          <a:xfrm>
            <a:off x="4643438" y="4487202"/>
            <a:ext cx="4286280" cy="954107"/>
            <a:chOff x="285720" y="3643314"/>
            <a:chExt cx="4286280" cy="954107"/>
          </a:xfrm>
        </p:grpSpPr>
        <p:sp>
          <p:nvSpPr>
            <p:cNvPr id="51" name="Овал 50"/>
            <p:cNvSpPr/>
            <p:nvPr/>
          </p:nvSpPr>
          <p:spPr>
            <a:xfrm>
              <a:off x="285720" y="3643314"/>
              <a:ext cx="856800" cy="85680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85852" y="3643314"/>
              <a:ext cx="3286148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Отбойник опоры стрелы</a:t>
              </a:r>
              <a:endParaRPr lang="ru-RU" sz="1200" dirty="0" smtClean="0">
                <a:solidFill>
                  <a:srgbClr val="0070C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6100277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</a:t>
              </a:r>
              <a:r>
                <a:rPr lang="en-US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smtClean="0">
                  <a:solidFill>
                    <a:srgbClr val="003E88"/>
                  </a:solidFill>
                </a:rPr>
                <a:t>резиновый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регулируемый</a:t>
              </a:r>
            </a:p>
          </p:txBody>
        </p:sp>
      </p:grpSp>
      <p:grpSp>
        <p:nvGrpSpPr>
          <p:cNvPr id="8" name="Группа 23"/>
          <p:cNvGrpSpPr/>
          <p:nvPr/>
        </p:nvGrpSpPr>
        <p:grpSpPr>
          <a:xfrm>
            <a:off x="142844" y="3910147"/>
            <a:ext cx="4214842" cy="2090621"/>
            <a:chOff x="285720" y="3500438"/>
            <a:chExt cx="4214842" cy="2090621"/>
          </a:xfrm>
        </p:grpSpPr>
        <p:sp>
          <p:nvSpPr>
            <p:cNvPr id="41" name="Овал 40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71604" y="3559734"/>
              <a:ext cx="2928958" cy="2031325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Стрелы для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srgbClr val="EE7F00"/>
                  </a:solidFill>
                </a:rPr>
                <a:t>Rainbow </a:t>
              </a:r>
              <a:r>
                <a:rPr lang="ru-RU" sz="2000" b="1" dirty="0" smtClean="0">
                  <a:solidFill>
                    <a:srgbClr val="EE7F00"/>
                  </a:solidFill>
                </a:rPr>
                <a:t>7</a:t>
              </a:r>
              <a:r>
                <a:rPr lang="en-US" sz="2000" b="1" dirty="0" smtClean="0">
                  <a:solidFill>
                    <a:srgbClr val="EE7F00"/>
                  </a:solidFill>
                </a:rPr>
                <a:t>24</a:t>
              </a:r>
              <a:endParaRPr lang="ru-RU" sz="2000" b="1" dirty="0" smtClean="0">
                <a:solidFill>
                  <a:srgbClr val="EE7F00"/>
                </a:solidFill>
              </a:endParaRP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BEAM RAINBOW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длина до 7 м*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овального сечения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rgbClr val="003E88"/>
                  </a:solidFill>
                </a:rPr>
                <a:t> </a:t>
              </a:r>
              <a:r>
                <a:rPr lang="ru-RU" sz="1200" dirty="0" smtClean="0">
                  <a:solidFill>
                    <a:srgbClr val="003E88"/>
                  </a:solidFill>
                </a:rPr>
                <a:t>сечение 8</a:t>
              </a:r>
              <a:r>
                <a:rPr lang="en-US" sz="1200" dirty="0" smtClean="0">
                  <a:solidFill>
                    <a:srgbClr val="003E88"/>
                  </a:solidFill>
                </a:rPr>
                <a:t>5x</a:t>
              </a:r>
              <a:r>
                <a:rPr lang="ru-RU" sz="1200" dirty="0" smtClean="0">
                  <a:solidFill>
                    <a:srgbClr val="003E88"/>
                  </a:solidFill>
                </a:rPr>
                <a:t>11</a:t>
              </a:r>
              <a:r>
                <a:rPr lang="en-US" sz="1200" dirty="0" smtClean="0">
                  <a:solidFill>
                    <a:srgbClr val="003E88"/>
                  </a:solidFill>
                </a:rPr>
                <a:t>0</a:t>
              </a:r>
              <a:r>
                <a:rPr lang="ru-RU" sz="1200" dirty="0" smtClean="0">
                  <a:solidFill>
                    <a:srgbClr val="003E88"/>
                  </a:solidFill>
                </a:rPr>
                <a:t> мм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светоотражающие наклейки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резиновый демпфер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*7 м стрела составная, 2х3,5 м.</a:t>
              </a:r>
            </a:p>
          </p:txBody>
        </p:sp>
        <p:cxnSp>
          <p:nvCxnSpPr>
            <p:cNvPr id="45" name="Прямая соединительная линия 44"/>
            <p:cNvCxnSpPr>
              <a:stCxn id="41" idx="6"/>
            </p:cNvCxnSpPr>
            <p:nvPr/>
          </p:nvCxnSpPr>
          <p:spPr>
            <a:xfrm>
              <a:off x="1571604" y="4143380"/>
              <a:ext cx="278608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3"/>
          <p:cNvGrpSpPr/>
          <p:nvPr/>
        </p:nvGrpSpPr>
        <p:grpSpPr>
          <a:xfrm>
            <a:off x="4643438" y="5715016"/>
            <a:ext cx="4286280" cy="856800"/>
            <a:chOff x="285720" y="3643314"/>
            <a:chExt cx="4286280" cy="856800"/>
          </a:xfrm>
        </p:grpSpPr>
        <p:sp>
          <p:nvSpPr>
            <p:cNvPr id="26" name="Овал 25"/>
            <p:cNvSpPr/>
            <p:nvPr/>
          </p:nvSpPr>
          <p:spPr>
            <a:xfrm>
              <a:off x="285720" y="3643314"/>
              <a:ext cx="856800" cy="85680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5852" y="3643314"/>
              <a:ext cx="3286148" cy="76944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Подсветка стрелы</a:t>
              </a:r>
              <a:endParaRPr lang="ru-RU" sz="1200" dirty="0" smtClean="0">
                <a:solidFill>
                  <a:srgbClr val="0070C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6100297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 - увеличивает заметность шлагбаума</a:t>
              </a:r>
              <a:endParaRPr lang="ru-RU" sz="1200" b="1" dirty="0" smtClean="0">
                <a:solidFill>
                  <a:srgbClr val="003E8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2" descr="spi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25751" y="357166"/>
            <a:ext cx="4518281" cy="507209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786314" y="5429264"/>
            <a:ext cx="4143404" cy="1143008"/>
            <a:chOff x="214282" y="857232"/>
            <a:chExt cx="4143404" cy="1143008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14282" y="1785926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282" y="1357298"/>
              <a:ext cx="4143404" cy="214314"/>
            </a:xfrm>
            <a:prstGeom prst="roundRect">
              <a:avLst>
                <a:gd name="adj" fmla="val 37650"/>
              </a:avLst>
            </a:prstGeom>
            <a:solidFill>
              <a:srgbClr val="E7E8F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Длина стрелы, м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4282" y="1142984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SPIN 3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3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357298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3-4-5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14282" y="1357298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SPIN 4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Время открывания, с.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час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14282" y="1571612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SPIN 6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14282" y="1785926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SPIN 424</a:t>
              </a:r>
              <a:endParaRPr lang="ru-RU" sz="1000" b="1" dirty="0">
                <a:solidFill>
                  <a:srgbClr val="003E88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071538" y="1571612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6-7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71538" y="1785926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3-4-5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2,5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00232" y="1357298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4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000232" y="1571612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8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00232" y="1785926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4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360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214678" y="1357298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225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214678" y="1571612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130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214678" y="1785926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450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grpSp>
          <p:nvGrpSpPr>
            <p:cNvPr id="37" name="Группа 84"/>
            <p:cNvGrpSpPr/>
            <p:nvPr/>
          </p:nvGrpSpPr>
          <p:grpSpPr>
            <a:xfrm>
              <a:off x="1071538" y="857232"/>
              <a:ext cx="2" cy="1143008"/>
              <a:chOff x="1357290" y="3857628"/>
              <a:chExt cx="2" cy="114300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928663" y="4572007"/>
                <a:ext cx="857256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84"/>
            <p:cNvGrpSpPr/>
            <p:nvPr/>
          </p:nvGrpSpPr>
          <p:grpSpPr>
            <a:xfrm>
              <a:off x="2000232" y="857232"/>
              <a:ext cx="2" cy="1143008"/>
              <a:chOff x="1357290" y="3857628"/>
              <a:chExt cx="2" cy="1143008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928663" y="4572007"/>
                <a:ext cx="857256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Группа 84"/>
            <p:cNvGrpSpPr/>
            <p:nvPr/>
          </p:nvGrpSpPr>
          <p:grpSpPr>
            <a:xfrm>
              <a:off x="3214678" y="857232"/>
              <a:ext cx="2" cy="1143008"/>
              <a:chOff x="1357290" y="3857628"/>
              <a:chExt cx="2" cy="1143008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928663" y="4572007"/>
                <a:ext cx="857256" cy="2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428596" y="3143248"/>
            <a:ext cx="3571900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Встроенный блок управления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Многофункциональный. Микропроцессорный.  Индикация всех действий. Простота и удобство настройки. Совершенство алгоритмов работы. Самообучение при первом включении.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8596" y="714356"/>
            <a:ext cx="3571900" cy="113877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Стрелы до 7 метров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Круглого или прямоугольного сечения со светоотражающими наклейками, резиновыми демпферами и индикацией. Устойчивы к солнечному излучению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8596" y="4572008"/>
            <a:ext cx="464347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Резервное питание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Возможность работы </a:t>
            </a:r>
            <a:r>
              <a:rPr lang="ru-RU" sz="1200" smtClean="0">
                <a:solidFill>
                  <a:srgbClr val="003E88"/>
                </a:solidFill>
              </a:rPr>
              <a:t>от встраиваемых </a:t>
            </a:r>
            <a:r>
              <a:rPr lang="ru-RU" sz="1200" dirty="0" smtClean="0">
                <a:solidFill>
                  <a:srgbClr val="003E88"/>
                </a:solidFill>
              </a:rPr>
              <a:t>аккумуляторов (для </a:t>
            </a:r>
            <a:r>
              <a:rPr lang="en-US" sz="1200" dirty="0" smtClean="0">
                <a:solidFill>
                  <a:srgbClr val="003E88"/>
                </a:solidFill>
              </a:rPr>
              <a:t>Spin 424</a:t>
            </a:r>
            <a:r>
              <a:rPr lang="ru-RU" sz="1200" dirty="0" smtClean="0">
                <a:solidFill>
                  <a:srgbClr val="003E88"/>
                </a:solidFill>
              </a:rPr>
              <a:t>) при отключении сети питания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8596" y="1903389"/>
            <a:ext cx="4071966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Адаптация к условиям России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Мороз от -40°С без дополнительного обогрева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Функция «Защита от замерзания»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Прочный стальной корпус с порошковым покрытием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Rainbow Блок управлен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571900" cy="3135493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285852" y="71414"/>
              <a:ext cx="657229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Удобство настройки и обслуживания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357686" y="6000768"/>
            <a:ext cx="4429156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Напоминание о техобслуживании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Сигнальная лампа по достижении заданного количества циклов мигает 5 секунд после закрывания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57686" y="5111463"/>
            <a:ext cx="4429124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«Счетчик циклов»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Показывает на дисплее количество выполненных циклов. Важно понимать когда запланировать следующее обслуживание 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9" name="ЗАГОЛОВОК"/>
          <p:cNvSpPr/>
          <p:nvPr/>
        </p:nvSpPr>
        <p:spPr>
          <a:xfrm>
            <a:off x="2285984" y="2857496"/>
            <a:ext cx="857256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LYNX 0</a:t>
            </a:r>
            <a:r>
              <a:rPr lang="ru-RU" sz="1400" b="1" dirty="0" smtClean="0">
                <a:solidFill>
                  <a:schemeClr val="bg1"/>
                </a:solidFill>
              </a:rPr>
              <a:t>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1246470"/>
            <a:ext cx="435771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«Замедление»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в конечных положениях. гашение инерции стрелы, снижение ее скорости в конечных положениях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7686" y="357166"/>
            <a:ext cx="450056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EE7F00"/>
                </a:solidFill>
              </a:rPr>
              <a:t>Мощн</a:t>
            </a:r>
            <a:r>
              <a:rPr lang="ru-RU" sz="2000" b="1" dirty="0" smtClean="0">
                <a:solidFill>
                  <a:srgbClr val="EE7F00"/>
                </a:solidFill>
              </a:rPr>
              <a:t>. двигателя/</a:t>
            </a:r>
            <a:r>
              <a:rPr lang="ru-RU" sz="2000" b="1" dirty="0" err="1" smtClean="0">
                <a:solidFill>
                  <a:srgbClr val="EE7F00"/>
                </a:solidFill>
              </a:rPr>
              <a:t>чувст-ть</a:t>
            </a:r>
            <a:r>
              <a:rPr lang="ru-RU" sz="2000" b="1" dirty="0" smtClean="0">
                <a:solidFill>
                  <a:srgbClr val="EE7F00"/>
                </a:solidFill>
              </a:rPr>
              <a:t> </a:t>
            </a:r>
            <a:r>
              <a:rPr lang="ru-RU" sz="2000" b="1" dirty="0" err="1" smtClean="0">
                <a:solidFill>
                  <a:srgbClr val="EE7F00"/>
                </a:solidFill>
              </a:rPr>
              <a:t>инкодера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бесперебойную работу шлагбаума при различных погодных условиях.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272985"/>
            <a:ext cx="414337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</a:t>
            </a:r>
            <a:r>
              <a:rPr lang="ru-RU" sz="2000" b="1" dirty="0" err="1" smtClean="0">
                <a:solidFill>
                  <a:srgbClr val="EE7F00"/>
                </a:solidFill>
              </a:rPr>
              <a:t>Автозакрывание</a:t>
            </a:r>
            <a:r>
              <a:rPr lang="ru-RU" sz="2000" b="1" dirty="0" smtClean="0">
                <a:solidFill>
                  <a:srgbClr val="EE7F00"/>
                </a:solidFill>
              </a:rPr>
              <a:t>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самое удобное управление 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2135774"/>
            <a:ext cx="450056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«Немедленное закрывание»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 реакции фотоэлементов произойдет немедленное автоматическое закрывание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466272"/>
            <a:ext cx="4143404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rgbClr val="EE7F00"/>
                </a:solidFill>
              </a:rPr>
              <a:t>Датчик обнаружения препятствия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Определяет наличие препятствия под стрелой, предотвращает его повреждение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987365"/>
            <a:ext cx="421484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«Парковка»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 время открывания команды управления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701745"/>
            <a:ext cx="421484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Тест фотоэлементов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перед каждым открыванием и закрыванием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4222159"/>
            <a:ext cx="4357718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Резервный аккумулятор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LYNX07 </a:t>
            </a:r>
            <a:r>
              <a:rPr lang="ru-RU" sz="1200" dirty="0" smtClean="0">
                <a:solidFill>
                  <a:srgbClr val="003E88"/>
                </a:solidFill>
              </a:rPr>
              <a:t>обеспечивает бесперебойную работу шлагбаума при пропадании сетевого напряжения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3025078"/>
            <a:ext cx="4714876" cy="107721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«Закрывание без перезапуска таймера»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 автоматическом режиме  продолжение обратного отсчета по выходу препятствия из фотоэлементов вместо перезапуска таймера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Аксессуары управления и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000364" y="1285860"/>
            <a:ext cx="2500330" cy="4357718"/>
          </a:xfrm>
          <a:prstGeom prst="round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7"/>
          <p:cNvGrpSpPr/>
          <p:nvPr/>
        </p:nvGrpSpPr>
        <p:grpSpPr>
          <a:xfrm>
            <a:off x="357158" y="571480"/>
            <a:ext cx="5929354" cy="6177855"/>
            <a:chOff x="4000496" y="2524610"/>
            <a:chExt cx="5929354" cy="6177855"/>
          </a:xfrm>
        </p:grpSpPr>
        <p:grpSp>
          <p:nvGrpSpPr>
            <p:cNvPr id="4" name="Группа 85"/>
            <p:cNvGrpSpPr/>
            <p:nvPr/>
          </p:nvGrpSpPr>
          <p:grpSpPr>
            <a:xfrm>
              <a:off x="4000496" y="2524610"/>
              <a:ext cx="3047533" cy="5286412"/>
              <a:chOff x="3786182" y="3381866"/>
              <a:chExt cx="3047533" cy="5286412"/>
            </a:xfrm>
          </p:grpSpPr>
          <p:grpSp>
            <p:nvGrpSpPr>
              <p:cNvPr id="5" name="Группа 85"/>
              <p:cNvGrpSpPr/>
              <p:nvPr/>
            </p:nvGrpSpPr>
            <p:grpSpPr>
              <a:xfrm>
                <a:off x="4143372" y="5711039"/>
                <a:ext cx="1607354" cy="547200"/>
                <a:chOff x="428596" y="4943935"/>
                <a:chExt cx="2449302" cy="833829"/>
              </a:xfrm>
            </p:grpSpPr>
            <p:sp>
              <p:nvSpPr>
                <p:cNvPr id="105" name="Овал 24"/>
                <p:cNvSpPr/>
                <p:nvPr/>
              </p:nvSpPr>
              <p:spPr>
                <a:xfrm>
                  <a:off x="428596" y="4943935"/>
                  <a:ext cx="833829" cy="833829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285850" y="5030486"/>
                  <a:ext cx="1592048" cy="609692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RMG 2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Детектор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 </a:t>
                  </a:r>
                  <a:r>
                    <a:rPr lang="ru-RU" sz="1000" dirty="0" smtClean="0">
                      <a:solidFill>
                        <a:srgbClr val="003E88"/>
                      </a:solidFill>
                    </a:rPr>
                    <a:t>петли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3786182" y="5525006"/>
                <a:ext cx="207170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Группа 55"/>
              <p:cNvGrpSpPr/>
              <p:nvPr/>
            </p:nvGrpSpPr>
            <p:grpSpPr>
              <a:xfrm>
                <a:off x="3786182" y="3381866"/>
                <a:ext cx="3047533" cy="2071702"/>
                <a:chOff x="310023" y="2786058"/>
                <a:chExt cx="3047533" cy="2071702"/>
              </a:xfrm>
            </p:grpSpPr>
            <p:grpSp>
              <p:nvGrpSpPr>
                <p:cNvPr id="8" name="Группа 84"/>
                <p:cNvGrpSpPr/>
                <p:nvPr/>
              </p:nvGrpSpPr>
              <p:grpSpPr>
                <a:xfrm>
                  <a:off x="310023" y="2786058"/>
                  <a:ext cx="3047533" cy="644290"/>
                  <a:chOff x="-535079" y="2999636"/>
                  <a:chExt cx="4571291" cy="966436"/>
                </a:xfrm>
              </p:grpSpPr>
              <p:sp>
                <p:nvSpPr>
                  <p:cNvPr id="103" name="Овал 102"/>
                  <p:cNvSpPr/>
                  <p:nvPr/>
                </p:nvSpPr>
                <p:spPr>
                  <a:xfrm>
                    <a:off x="-535079" y="3036092"/>
                    <a:ext cx="820799" cy="820801"/>
                  </a:xfrm>
                  <a:prstGeom prst="ellipse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285769" y="3171529"/>
                    <a:ext cx="1500151" cy="600166"/>
                  </a:xfrm>
                  <a:custGeom>
                    <a:avLst/>
                    <a:gdLst>
                      <a:gd name="connsiteX0" fmla="*/ 0 w 2643206"/>
                      <a:gd name="connsiteY0" fmla="*/ 0 h 2862322"/>
                      <a:gd name="connsiteX1" fmla="*/ 2643206 w 2643206"/>
                      <a:gd name="connsiteY1" fmla="*/ 0 h 2862322"/>
                      <a:gd name="connsiteX2" fmla="*/ 2643206 w 2643206"/>
                      <a:gd name="connsiteY2" fmla="*/ 2862322 h 2862322"/>
                      <a:gd name="connsiteX3" fmla="*/ 0 w 2643206"/>
                      <a:gd name="connsiteY3" fmla="*/ 2862322 h 2862322"/>
                      <a:gd name="connsiteX4" fmla="*/ 0 w 2643206"/>
                      <a:gd name="connsiteY4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206" h="2862322">
                        <a:moveTo>
                          <a:pt x="0" y="0"/>
                        </a:moveTo>
                        <a:lnTo>
                          <a:pt x="2643206" y="0"/>
                        </a:lnTo>
                        <a:lnTo>
                          <a:pt x="2643206" y="2862322"/>
                        </a:lnTo>
                        <a:lnTo>
                          <a:pt x="0" y="28623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>
                        <a:solidFill>
                          <a:srgbClr val="EE7F00"/>
                        </a:solidFill>
                      </a:rPr>
                      <a:t>ORION</a:t>
                    </a:r>
                    <a:endParaRPr lang="ru-RU" sz="1000" b="1" dirty="0" smtClean="0">
                      <a:solidFill>
                        <a:srgbClr val="EE7F00"/>
                      </a:solidFill>
                    </a:endParaRPr>
                  </a:p>
                  <a:p>
                    <a:r>
                      <a:rPr lang="ru-RU" sz="1000" dirty="0" smtClean="0">
                        <a:solidFill>
                          <a:srgbClr val="003E88"/>
                        </a:solidFill>
                      </a:rPr>
                      <a:t>фотоэлементы</a:t>
                    </a:r>
                    <a:endParaRPr lang="ru-RU" sz="1000" dirty="0" smtClean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64" name="Овал 63"/>
                  <p:cNvSpPr/>
                  <p:nvPr/>
                </p:nvSpPr>
                <p:spPr>
                  <a:xfrm>
                    <a:off x="1715214" y="2999636"/>
                    <a:ext cx="820798" cy="820801"/>
                  </a:xfrm>
                  <a:prstGeom prst="ellipse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536062" y="3135074"/>
                    <a:ext cx="1500150" cy="830998"/>
                  </a:xfrm>
                  <a:custGeom>
                    <a:avLst/>
                    <a:gdLst>
                      <a:gd name="connsiteX0" fmla="*/ 0 w 2643206"/>
                      <a:gd name="connsiteY0" fmla="*/ 0 h 2862322"/>
                      <a:gd name="connsiteX1" fmla="*/ 2643206 w 2643206"/>
                      <a:gd name="connsiteY1" fmla="*/ 0 h 2862322"/>
                      <a:gd name="connsiteX2" fmla="*/ 2643206 w 2643206"/>
                      <a:gd name="connsiteY2" fmla="*/ 2862322 h 2862322"/>
                      <a:gd name="connsiteX3" fmla="*/ 0 w 2643206"/>
                      <a:gd name="connsiteY3" fmla="*/ 2862322 h 2862322"/>
                      <a:gd name="connsiteX4" fmla="*/ 0 w 2643206"/>
                      <a:gd name="connsiteY4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206" h="2862322">
                        <a:moveTo>
                          <a:pt x="0" y="0"/>
                        </a:moveTo>
                        <a:lnTo>
                          <a:pt x="2643206" y="0"/>
                        </a:lnTo>
                        <a:lnTo>
                          <a:pt x="2643206" y="2862322"/>
                        </a:lnTo>
                        <a:lnTo>
                          <a:pt x="0" y="28623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000" b="1" dirty="0" smtClean="0">
                        <a:solidFill>
                          <a:srgbClr val="EE7F00"/>
                        </a:solidFill>
                      </a:rPr>
                      <a:t>6100295</a:t>
                    </a:r>
                  </a:p>
                  <a:p>
                    <a:r>
                      <a:rPr lang="ru-RU" sz="1000" dirty="0" smtClean="0">
                        <a:solidFill>
                          <a:srgbClr val="003E88"/>
                        </a:solidFill>
                      </a:rPr>
                      <a:t>Кронштейн для </a:t>
                    </a:r>
                    <a:r>
                      <a:rPr lang="ru-RU" sz="1000" dirty="0" err="1" smtClean="0">
                        <a:solidFill>
                          <a:srgbClr val="003E88"/>
                        </a:solidFill>
                      </a:rPr>
                      <a:t>ф-в</a:t>
                    </a:r>
                    <a:r>
                      <a:rPr lang="ru-RU" sz="1000" dirty="0" smtClean="0">
                        <a:solidFill>
                          <a:srgbClr val="003E88"/>
                        </a:solidFill>
                      </a:rPr>
                      <a:t> </a:t>
                    </a:r>
                    <a:r>
                      <a:rPr lang="en-US" sz="1000" dirty="0" smtClean="0">
                        <a:solidFill>
                          <a:srgbClr val="003E88"/>
                        </a:solidFill>
                      </a:rPr>
                      <a:t>ORION</a:t>
                    </a:r>
                    <a:endParaRPr lang="ru-RU" sz="1000" dirty="0" smtClean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9" name="Группа 58"/>
                <p:cNvGrpSpPr/>
                <p:nvPr/>
              </p:nvGrpSpPr>
              <p:grpSpPr>
                <a:xfrm>
                  <a:off x="667213" y="3524742"/>
                  <a:ext cx="1571635" cy="1333018"/>
                  <a:chOff x="524337" y="3381866"/>
                  <a:chExt cx="1571635" cy="1333018"/>
                </a:xfrm>
              </p:grpSpPr>
              <p:grpSp>
                <p:nvGrpSpPr>
                  <p:cNvPr id="10" name="Группа 83"/>
                  <p:cNvGrpSpPr/>
                  <p:nvPr/>
                </p:nvGrpSpPr>
                <p:grpSpPr>
                  <a:xfrm>
                    <a:off x="524337" y="4167684"/>
                    <a:ext cx="1571635" cy="547200"/>
                    <a:chOff x="-47135" y="5167816"/>
                    <a:chExt cx="1571635" cy="547200"/>
                  </a:xfrm>
                </p:grpSpPr>
                <p:sp>
                  <p:nvSpPr>
                    <p:cNvPr id="101" name="Овал 100"/>
                    <p:cNvSpPr/>
                    <p:nvPr/>
                  </p:nvSpPr>
                  <p:spPr>
                    <a:xfrm>
                      <a:off x="-47135" y="516781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6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524368" y="5277199"/>
                      <a:ext cx="1000132" cy="400110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solidFill>
                            <a:srgbClr val="EE7F00"/>
                          </a:solidFill>
                        </a:rPr>
                        <a:t>VEGA</a:t>
                      </a:r>
                      <a:endParaRPr lang="ru-RU" sz="1000" b="1" dirty="0" smtClean="0">
                        <a:solidFill>
                          <a:srgbClr val="EE7F00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3E88"/>
                          </a:solidFill>
                        </a:rPr>
                        <a:t>фотоэлементы</a:t>
                      </a:r>
                      <a:endParaRPr lang="ru-RU" sz="1000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grpSp>
                <p:nvGrpSpPr>
                  <p:cNvPr id="11" name="Группа 82"/>
                  <p:cNvGrpSpPr/>
                  <p:nvPr/>
                </p:nvGrpSpPr>
                <p:grpSpPr>
                  <a:xfrm>
                    <a:off x="524337" y="3381866"/>
                    <a:ext cx="1547333" cy="547200"/>
                    <a:chOff x="-630813" y="3429020"/>
                    <a:chExt cx="1547333" cy="547200"/>
                  </a:xfrm>
                </p:grpSpPr>
                <p:sp>
                  <p:nvSpPr>
                    <p:cNvPr id="96" name="Овал 95"/>
                    <p:cNvSpPr/>
                    <p:nvPr/>
                  </p:nvSpPr>
                  <p:spPr>
                    <a:xfrm>
                      <a:off x="-630813" y="3429020"/>
                      <a:ext cx="547200" cy="547200"/>
                    </a:xfrm>
                    <a:prstGeom prst="ellipse">
                      <a:avLst/>
                    </a:prstGeom>
                    <a:blipFill>
                      <a:blip r:embed="rId7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83612" y="3502565"/>
                      <a:ext cx="1000132" cy="400110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solidFill>
                            <a:srgbClr val="EE7F00"/>
                          </a:solidFill>
                        </a:rPr>
                        <a:t>VISION</a:t>
                      </a:r>
                      <a:endParaRPr lang="ru-RU" sz="1000" b="1" dirty="0" smtClean="0">
                        <a:solidFill>
                          <a:srgbClr val="EE7F00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3E88"/>
                          </a:solidFill>
                        </a:rPr>
                        <a:t>фотоэлементы</a:t>
                      </a:r>
                      <a:endParaRPr lang="ru-RU" sz="1000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" name="Группа 95"/>
              <p:cNvGrpSpPr/>
              <p:nvPr/>
            </p:nvGrpSpPr>
            <p:grpSpPr>
              <a:xfrm>
                <a:off x="4143372" y="6739452"/>
                <a:ext cx="2143140" cy="1928826"/>
                <a:chOff x="4786314" y="4453436"/>
                <a:chExt cx="2143140" cy="1928826"/>
              </a:xfrm>
            </p:grpSpPr>
            <p:sp>
              <p:nvSpPr>
                <p:cNvPr id="77" name="Овал 76"/>
                <p:cNvSpPr/>
                <p:nvPr/>
              </p:nvSpPr>
              <p:spPr>
                <a:xfrm>
                  <a:off x="4786314" y="5835062"/>
                  <a:ext cx="547200" cy="547200"/>
                </a:xfrm>
                <a:prstGeom prst="ellipse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357818" y="5901288"/>
                  <a:ext cx="1214446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GUARD</a:t>
                  </a:r>
                  <a:r>
                    <a:rPr lang="ru-RU" sz="1000" b="1" dirty="0" smtClean="0">
                      <a:solidFill>
                        <a:srgbClr val="EE7F00"/>
                      </a:solidFill>
                    </a:rPr>
                    <a:t> 24</a:t>
                  </a: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лампа сигнальная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357818" y="4519662"/>
                  <a:ext cx="1571636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rgbClr val="EE7F00"/>
                      </a:solidFill>
                    </a:rPr>
                    <a:t>6100299</a:t>
                  </a: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Подсветка стойки с комплектом проводки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4786314" y="5167816"/>
                  <a:ext cx="547200" cy="547200"/>
                </a:xfrm>
                <a:prstGeom prst="ellipse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357818" y="5234042"/>
                  <a:ext cx="1428760" cy="553998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rgbClr val="EE7F00"/>
                      </a:solidFill>
                    </a:rPr>
                    <a:t>6100297, 6100298</a:t>
                  </a: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Подсветка стрелы с комплектом проводки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>
                  <a:off x="4786314" y="4453436"/>
                  <a:ext cx="547200" cy="547200"/>
                </a:xfrm>
                <a:prstGeom prst="ellipse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3786182" y="6453700"/>
                <a:ext cx="207170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25"/>
            <p:cNvGrpSpPr/>
            <p:nvPr/>
          </p:nvGrpSpPr>
          <p:grpSpPr>
            <a:xfrm>
              <a:off x="5929322" y="7906764"/>
              <a:ext cx="4000528" cy="795701"/>
              <a:chOff x="6357950" y="5525006"/>
              <a:chExt cx="4000528" cy="795701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6357950" y="5525006"/>
                <a:ext cx="547200" cy="547200"/>
              </a:xfrm>
              <a:prstGeom prst="ellipse">
                <a:avLst/>
              </a:prstGeom>
              <a:blipFill dpi="0" rotWithShape="1">
                <a:blip r:embed="rId10" cstate="print"/>
                <a:srcRect/>
                <a:stretch>
                  <a:fillRect l="5000" t="5000" r="5000" b="5000"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929454" y="5612821"/>
                <a:ext cx="1357322" cy="400110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rgbClr val="EE7F00"/>
                    </a:solidFill>
                  </a:rPr>
                  <a:t>АККУМУЛЯТОРЫ</a:t>
                </a: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2х12</a:t>
                </a:r>
                <a:r>
                  <a:rPr lang="en-US" sz="1000" dirty="0" smtClean="0">
                    <a:solidFill>
                      <a:srgbClr val="003E88"/>
                    </a:solidFill>
                  </a:rPr>
                  <a:t>Bx12A*</a:t>
                </a:r>
                <a:r>
                  <a:rPr lang="ru-RU" sz="1000" dirty="0" smtClean="0">
                    <a:solidFill>
                      <a:srgbClr val="003E88"/>
                    </a:solidFill>
                  </a:rPr>
                  <a:t>ч</a:t>
                </a:r>
                <a:endParaRPr lang="en-US" sz="1000" dirty="0" smtClean="0">
                  <a:solidFill>
                    <a:srgbClr val="003E88"/>
                  </a:solidFill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8429652" y="5525006"/>
                <a:ext cx="547200" cy="547200"/>
              </a:xfrm>
              <a:prstGeom prst="ellipse">
                <a:avLst/>
              </a:prstGeom>
              <a:blipFill dpi="0" rotWithShape="1">
                <a:blip r:embed="rId11" cstate="print"/>
                <a:srcRect/>
                <a:stretch>
                  <a:fillRect l="5000" t="5000" r="5000" b="5000"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9001156" y="5612821"/>
                <a:ext cx="1357322" cy="707886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 smtClean="0">
                    <a:solidFill>
                      <a:srgbClr val="EE7F00"/>
                    </a:solidFill>
                  </a:rPr>
                  <a:t>6100300</a:t>
                </a: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Комплект  кабелей для подключения аккумулятора</a:t>
                </a:r>
                <a:endParaRPr lang="en-US" sz="1000" dirty="0" smtClean="0">
                  <a:solidFill>
                    <a:srgbClr val="003E88"/>
                  </a:solidFill>
                </a:endParaRPr>
              </a:p>
            </p:txBody>
          </p:sp>
        </p:grpSp>
      </p:grpSp>
      <p:grpSp>
        <p:nvGrpSpPr>
          <p:cNvPr id="14" name="Группа 146"/>
          <p:cNvGrpSpPr/>
          <p:nvPr/>
        </p:nvGrpSpPr>
        <p:grpSpPr>
          <a:xfrm>
            <a:off x="6416012" y="714356"/>
            <a:ext cx="2085078" cy="5572164"/>
            <a:chOff x="6715142" y="785794"/>
            <a:chExt cx="2085078" cy="5572164"/>
          </a:xfrm>
        </p:grpSpPr>
        <p:grpSp>
          <p:nvGrpSpPr>
            <p:cNvPr id="15" name="Группа 81"/>
            <p:cNvGrpSpPr/>
            <p:nvPr/>
          </p:nvGrpSpPr>
          <p:grpSpPr>
            <a:xfrm>
              <a:off x="6715142" y="785794"/>
              <a:ext cx="2013643" cy="2357453"/>
              <a:chOff x="3836714" y="803654"/>
              <a:chExt cx="3146313" cy="3683524"/>
            </a:xfrm>
          </p:grpSpPr>
          <p:grpSp>
            <p:nvGrpSpPr>
              <p:cNvPr id="16" name="Группа 101"/>
              <p:cNvGrpSpPr/>
              <p:nvPr/>
            </p:nvGrpSpPr>
            <p:grpSpPr>
              <a:xfrm>
                <a:off x="3836716" y="803654"/>
                <a:ext cx="2811447" cy="855001"/>
                <a:chOff x="4479658" y="-611835"/>
                <a:chExt cx="2811447" cy="855001"/>
              </a:xfrm>
            </p:grpSpPr>
            <p:grpSp>
              <p:nvGrpSpPr>
                <p:cNvPr id="17" name="Группа 44"/>
                <p:cNvGrpSpPr/>
                <p:nvPr/>
              </p:nvGrpSpPr>
              <p:grpSpPr>
                <a:xfrm>
                  <a:off x="4479658" y="-611835"/>
                  <a:ext cx="1806852" cy="855001"/>
                  <a:chOff x="-378126" y="-754711"/>
                  <a:chExt cx="1806852" cy="855001"/>
                </a:xfrm>
              </p:grpSpPr>
              <p:sp>
                <p:nvSpPr>
                  <p:cNvPr id="180" name="Овал 179"/>
                  <p:cNvSpPr/>
                  <p:nvPr/>
                </p:nvSpPr>
                <p:spPr>
                  <a:xfrm>
                    <a:off x="-378126" y="-754711"/>
                    <a:ext cx="855000" cy="855001"/>
                  </a:xfrm>
                  <a:prstGeom prst="ellipse">
                    <a:avLst/>
                  </a:prstGeom>
                  <a:blipFill>
                    <a:blip r:embed="rId12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" name="Овал 180"/>
                  <p:cNvSpPr/>
                  <p:nvPr/>
                </p:nvSpPr>
                <p:spPr>
                  <a:xfrm>
                    <a:off x="573726" y="-754711"/>
                    <a:ext cx="855000" cy="855001"/>
                  </a:xfrm>
                  <a:prstGeom prst="ellipse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9" name="TextBox 178"/>
                <p:cNvSpPr txBox="1"/>
                <p:nvPr/>
              </p:nvSpPr>
              <p:spPr>
                <a:xfrm>
                  <a:off x="6290975" y="-496921"/>
                  <a:ext cx="1000130" cy="625173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AMIGO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8" name="Группа 100"/>
              <p:cNvGrpSpPr/>
              <p:nvPr/>
            </p:nvGrpSpPr>
            <p:grpSpPr>
              <a:xfrm>
                <a:off x="3836717" y="1755155"/>
                <a:ext cx="3092702" cy="855348"/>
                <a:chOff x="1160358" y="1260399"/>
                <a:chExt cx="3092702" cy="855348"/>
              </a:xfrm>
            </p:grpSpPr>
            <p:grpSp>
              <p:nvGrpSpPr>
                <p:cNvPr id="19" name="Группа 51"/>
                <p:cNvGrpSpPr/>
                <p:nvPr/>
              </p:nvGrpSpPr>
              <p:grpSpPr>
                <a:xfrm>
                  <a:off x="1160358" y="1260399"/>
                  <a:ext cx="1828097" cy="855348"/>
                  <a:chOff x="-3197360" y="3628285"/>
                  <a:chExt cx="1828097" cy="855348"/>
                </a:xfrm>
              </p:grpSpPr>
              <p:sp>
                <p:nvSpPr>
                  <p:cNvPr id="176" name="Овал 175"/>
                  <p:cNvSpPr/>
                  <p:nvPr/>
                </p:nvSpPr>
                <p:spPr>
                  <a:xfrm rot="20760000">
                    <a:off x="-3197360" y="3628633"/>
                    <a:ext cx="854998" cy="855000"/>
                  </a:xfrm>
                  <a:prstGeom prst="ellipse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" name="Овал 176"/>
                  <p:cNvSpPr/>
                  <p:nvPr/>
                </p:nvSpPr>
                <p:spPr>
                  <a:xfrm rot="836143" flipH="1">
                    <a:off x="-2224264" y="3628285"/>
                    <a:ext cx="855001" cy="855003"/>
                  </a:xfrm>
                  <a:prstGeom prst="ellipse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5" name="TextBox 174"/>
                <p:cNvSpPr txBox="1"/>
                <p:nvPr/>
              </p:nvSpPr>
              <p:spPr>
                <a:xfrm>
                  <a:off x="2967208" y="1375313"/>
                  <a:ext cx="1285852" cy="625173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AMIGOLD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0" name="Группа 25"/>
              <p:cNvGrpSpPr/>
              <p:nvPr/>
            </p:nvGrpSpPr>
            <p:grpSpPr>
              <a:xfrm>
                <a:off x="3836715" y="2701227"/>
                <a:ext cx="3146312" cy="855000"/>
                <a:chOff x="2901721" y="4005027"/>
                <a:chExt cx="3146312" cy="855000"/>
              </a:xfrm>
            </p:grpSpPr>
            <p:sp>
              <p:nvSpPr>
                <p:cNvPr id="172" name="Овал 171"/>
                <p:cNvSpPr/>
                <p:nvPr/>
              </p:nvSpPr>
              <p:spPr>
                <a:xfrm>
                  <a:off x="2901721" y="4005027"/>
                  <a:ext cx="854999" cy="855000"/>
                </a:xfrm>
                <a:prstGeom prst="ellipse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3815598" y="4119941"/>
                  <a:ext cx="2232435" cy="625172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6100146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интерфейс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Amigo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1" name="Группа 107"/>
              <p:cNvGrpSpPr/>
              <p:nvPr/>
            </p:nvGrpSpPr>
            <p:grpSpPr>
              <a:xfrm>
                <a:off x="3836714" y="3632177"/>
                <a:ext cx="3123986" cy="855001"/>
                <a:chOff x="2836582" y="2645316"/>
                <a:chExt cx="3123986" cy="855001"/>
              </a:xfrm>
            </p:grpSpPr>
            <p:sp>
              <p:nvSpPr>
                <p:cNvPr id="170" name="Овал 169"/>
                <p:cNvSpPr/>
                <p:nvPr/>
              </p:nvSpPr>
              <p:spPr>
                <a:xfrm>
                  <a:off x="2836582" y="2645316"/>
                  <a:ext cx="854999" cy="855001"/>
                </a:xfrm>
                <a:prstGeom prst="ellipse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750459" y="2760230"/>
                  <a:ext cx="2210109" cy="625173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JA 337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антенна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Amigo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grpSp>
          <p:nvGrpSpPr>
            <p:cNvPr id="22" name="Группа 79"/>
            <p:cNvGrpSpPr/>
            <p:nvPr/>
          </p:nvGrpSpPr>
          <p:grpSpPr>
            <a:xfrm>
              <a:off x="6728518" y="3596181"/>
              <a:ext cx="1727504" cy="1761646"/>
              <a:chOff x="6806989" y="3745370"/>
              <a:chExt cx="2714649" cy="2768301"/>
            </a:xfrm>
          </p:grpSpPr>
          <p:grpSp>
            <p:nvGrpSpPr>
              <p:cNvPr id="24" name="Группа 112"/>
              <p:cNvGrpSpPr/>
              <p:nvPr/>
            </p:nvGrpSpPr>
            <p:grpSpPr>
              <a:xfrm>
                <a:off x="6806989" y="3745370"/>
                <a:ext cx="2347252" cy="859886"/>
                <a:chOff x="6164047" y="4853498"/>
                <a:chExt cx="2347252" cy="859886"/>
              </a:xfrm>
            </p:grpSpPr>
            <p:sp>
              <p:nvSpPr>
                <p:cNvPr id="164" name="Овал 163"/>
                <p:cNvSpPr/>
                <p:nvPr/>
              </p:nvSpPr>
              <p:spPr>
                <a:xfrm>
                  <a:off x="6164047" y="4853498"/>
                  <a:ext cx="859886" cy="859886"/>
                </a:xfrm>
                <a:prstGeom prst="ellipse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7082539" y="4965756"/>
                  <a:ext cx="1428760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BRAVO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5" name="Группа 25"/>
              <p:cNvGrpSpPr/>
              <p:nvPr/>
            </p:nvGrpSpPr>
            <p:grpSpPr>
              <a:xfrm>
                <a:off x="6806991" y="4696452"/>
                <a:ext cx="2714647" cy="859886"/>
                <a:chOff x="5273265" y="3590338"/>
                <a:chExt cx="2714647" cy="859886"/>
              </a:xfrm>
            </p:grpSpPr>
            <p:sp>
              <p:nvSpPr>
                <p:cNvPr id="162" name="Овал 161"/>
                <p:cNvSpPr/>
                <p:nvPr/>
              </p:nvSpPr>
              <p:spPr>
                <a:xfrm>
                  <a:off x="5273265" y="3590338"/>
                  <a:ext cx="859886" cy="859886"/>
                </a:xfrm>
                <a:prstGeom prst="ellipse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6191756" y="3702598"/>
                  <a:ext cx="1796156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6100145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интерфейс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Bravo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6" name="Группа 119"/>
              <p:cNvGrpSpPr/>
              <p:nvPr/>
            </p:nvGrpSpPr>
            <p:grpSpPr>
              <a:xfrm>
                <a:off x="6806991" y="5653785"/>
                <a:ext cx="2571768" cy="859886"/>
                <a:chOff x="5735773" y="4185493"/>
                <a:chExt cx="2571768" cy="859886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5735773" y="4185493"/>
                  <a:ext cx="859885" cy="859886"/>
                </a:xfrm>
                <a:prstGeom prst="ellipse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54262" y="4297753"/>
                  <a:ext cx="1653279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6100012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антенна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Bravo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grpSp>
          <p:nvGrpSpPr>
            <p:cNvPr id="27" name="Группа 83"/>
            <p:cNvGrpSpPr/>
            <p:nvPr/>
          </p:nvGrpSpPr>
          <p:grpSpPr>
            <a:xfrm>
              <a:off x="6728518" y="5810758"/>
              <a:ext cx="1928826" cy="547200"/>
              <a:chOff x="3714742" y="6000742"/>
              <a:chExt cx="3086122" cy="875520"/>
            </a:xfrm>
          </p:grpSpPr>
          <p:sp>
            <p:nvSpPr>
              <p:cNvPr id="155" name="Овал 154"/>
              <p:cNvSpPr/>
              <p:nvPr/>
            </p:nvSpPr>
            <p:spPr>
              <a:xfrm>
                <a:off x="3714742" y="6000742"/>
                <a:ext cx="875520" cy="875520"/>
              </a:xfrm>
              <a:prstGeom prst="ellipse">
                <a:avLst/>
              </a:prstGeom>
              <a:blipFill>
                <a:blip r:embed="rId18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572000" y="6130374"/>
                <a:ext cx="2228864" cy="640176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QUICK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Панель с ключом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6728518" y="3357562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6728518" y="5572140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-107173" y="0"/>
            <a:ext cx="9394081" cy="6858000"/>
            <a:chOff x="-107173" y="0"/>
            <a:chExt cx="9394081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71438" y="433992"/>
              <a:ext cx="93583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500" b="1" dirty="0" smtClean="0">
                  <a:solidFill>
                    <a:srgbClr val="FF8E11"/>
                  </a:solidFill>
                </a:rPr>
                <a:t>БЛАГОДАРИМ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433993"/>
              <a:ext cx="86439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b="1" dirty="0" smtClean="0">
                  <a:solidFill>
                    <a:schemeClr val="bg1"/>
                  </a:solidFill>
                </a:rPr>
                <a:t>БЛАГОДАРИМ</a:t>
              </a:r>
              <a:r>
                <a:rPr lang="ru-RU" sz="54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28976" y="1862728"/>
              <a:ext cx="20717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ЗА</a:t>
              </a:r>
              <a:r>
                <a:rPr lang="en-US" sz="11500" b="1" dirty="0" smtClean="0">
                  <a:solidFill>
                    <a:srgbClr val="FF8E11"/>
                  </a:solidFill>
                </a:rPr>
                <a:t>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07173" y="400784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800" b="1" dirty="0" smtClean="0">
                  <a:solidFill>
                    <a:srgbClr val="FF8E11"/>
                  </a:solidFill>
                </a:rPr>
                <a:t>ВНИМАНИЕ</a:t>
              </a:r>
              <a:r>
                <a:rPr lang="en-US" sz="8800" b="1" dirty="0" smtClean="0">
                  <a:solidFill>
                    <a:srgbClr val="FF8E11"/>
                  </a:solidFill>
                </a:rPr>
                <a:t>   </a:t>
              </a:r>
              <a:r>
                <a:rPr lang="en-US" sz="9600" b="1" dirty="0" smtClean="0">
                  <a:solidFill>
                    <a:srgbClr val="FF8E11"/>
                  </a:solidFill>
                </a:rPr>
                <a:t>                      </a:t>
              </a:r>
              <a:endParaRPr lang="ru-RU" sz="9600" b="1" dirty="0">
                <a:solidFill>
                  <a:srgbClr val="FF8E1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31431" y="2452618"/>
              <a:ext cx="1428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 ЗА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57406" y="4643446"/>
              <a:ext cx="42148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</a:rPr>
                <a:t>ВНИМАНИЕ</a:t>
              </a:r>
              <a:r>
                <a:rPr lang="ru-RU" sz="4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</a:rPr>
                <a:t>                            </a:t>
              </a:r>
              <a:endParaRPr lang="ru-RU" sz="4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DSC0144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7520" y="203996"/>
            <a:ext cx="3021593" cy="6654003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Устройство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06" y="714356"/>
            <a:ext cx="2286016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Стойка шлагбаума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Spin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406" y="3905254"/>
            <a:ext cx="3214710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Пружина балансировочная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Spring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41462" y="3731631"/>
            <a:ext cx="2041521" cy="5232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Блок управления</a:t>
            </a:r>
            <a:endParaRPr lang="en-US" sz="1400" b="1" dirty="0" smtClean="0">
              <a:solidFill>
                <a:srgbClr val="EE7F00"/>
              </a:solidFill>
            </a:endParaRPr>
          </a:p>
          <a:p>
            <a:r>
              <a:rPr lang="en-US" sz="1400" b="1" i="1" dirty="0" smtClean="0">
                <a:solidFill>
                  <a:srgbClr val="EE7F00"/>
                </a:solidFill>
              </a:rPr>
              <a:t>Lynx 05/03/453</a:t>
            </a:r>
            <a:r>
              <a:rPr lang="ru-RU" sz="1400" b="1" i="1" dirty="0" smtClean="0">
                <a:solidFill>
                  <a:srgbClr val="EE7F00"/>
                </a:solidFill>
              </a:rPr>
              <a:t> </a:t>
            </a:r>
            <a:r>
              <a:rPr lang="en-US" sz="1400" b="1" i="1" dirty="0" smtClean="0">
                <a:solidFill>
                  <a:srgbClr val="EE7F00"/>
                </a:solidFill>
              </a:rPr>
              <a:t>(</a:t>
            </a:r>
            <a:r>
              <a:rPr lang="ru-RU" sz="1400" b="1" i="1" dirty="0" smtClean="0">
                <a:solidFill>
                  <a:srgbClr val="EE7F00"/>
                </a:solidFill>
              </a:rPr>
              <a:t>устар.</a:t>
            </a:r>
            <a:r>
              <a:rPr lang="en-US" sz="1400" b="1" i="1" dirty="0" smtClean="0">
                <a:solidFill>
                  <a:srgbClr val="EE7F00"/>
                </a:solidFill>
              </a:rPr>
              <a:t>)</a:t>
            </a:r>
            <a:endParaRPr lang="ru-RU" sz="1400" b="1" i="1" dirty="0" smtClean="0">
              <a:solidFill>
                <a:srgbClr val="EE7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406" y="5500702"/>
            <a:ext cx="278608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Монтажное основание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Spin Found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2285984" y="928670"/>
            <a:ext cx="1285884" cy="7302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 flipH="1" flipV="1">
            <a:off x="3178959" y="3250405"/>
            <a:ext cx="857256" cy="64294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2786050" y="5786454"/>
            <a:ext cx="928694" cy="214314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71406" y="2309805"/>
            <a:ext cx="1285884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Стрела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3E88"/>
                </a:solidFill>
              </a:rPr>
              <a:t>Beam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152" name="Прямая со стрелкой 151"/>
          <p:cNvCxnSpPr/>
          <p:nvPr/>
        </p:nvCxnSpPr>
        <p:spPr>
          <a:xfrm flipV="1">
            <a:off x="1071538" y="1785926"/>
            <a:ext cx="4214842" cy="71438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649064" y="2561909"/>
            <a:ext cx="14180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EE7F00"/>
                </a:solidFill>
              </a:rPr>
              <a:t>Моторредуктор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020751" y="807326"/>
            <a:ext cx="2072299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Концевые выключатели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800434" y="1392187"/>
            <a:ext cx="2280881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Устройство разблокировки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237605" y="1977048"/>
            <a:ext cx="1843903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Ключ разблокировки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319230" y="5701657"/>
            <a:ext cx="1758815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Защитное покрытие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98007" y="5116796"/>
            <a:ext cx="2506712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Герметизирующая прокладка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286512" y="3146770"/>
            <a:ext cx="2816027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Датчик определения препятствия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176" name="Прямая со стрелкой 175"/>
          <p:cNvCxnSpPr/>
          <p:nvPr/>
        </p:nvCxnSpPr>
        <p:spPr>
          <a:xfrm rot="10800000" flipV="1">
            <a:off x="4357686" y="1571612"/>
            <a:ext cx="2428892" cy="7143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rot="10800000" flipV="1">
            <a:off x="4357686" y="1000108"/>
            <a:ext cx="2643206" cy="50006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20449" y="4531935"/>
            <a:ext cx="2471702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EE7F00"/>
                </a:solidFill>
              </a:rPr>
              <a:t>Гермобокс</a:t>
            </a:r>
            <a:r>
              <a:rPr lang="ru-RU" sz="1400" b="1" dirty="0" smtClean="0">
                <a:solidFill>
                  <a:srgbClr val="EE7F00"/>
                </a:solidFill>
              </a:rPr>
              <a:t> блока управления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>
            <a:off x="4786314" y="2000240"/>
            <a:ext cx="2428892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4500562" y="2214554"/>
            <a:ext cx="3143272" cy="50006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>
            <a:off x="4429124" y="2928934"/>
            <a:ext cx="1857388" cy="357190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4500562" y="3500438"/>
            <a:ext cx="2500330" cy="50006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0800000">
            <a:off x="4572000" y="4214818"/>
            <a:ext cx="2000264" cy="50006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4929190" y="4643446"/>
            <a:ext cx="1643074" cy="642942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574748" y="6286520"/>
            <a:ext cx="1501245" cy="30777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</a:rPr>
              <a:t>Анкерные болты</a:t>
            </a:r>
            <a:endParaRPr lang="en-US" sz="1400" b="1" dirty="0" smtClean="0">
              <a:solidFill>
                <a:srgbClr val="EE7F00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rot="10800000">
            <a:off x="5143504" y="5072074"/>
            <a:ext cx="2143140" cy="785818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0800000">
            <a:off x="4714876" y="6286520"/>
            <a:ext cx="2857520" cy="142876"/>
          </a:xfrm>
          <a:prstGeom prst="straightConnector1">
            <a:avLst/>
          </a:prstGeom>
          <a:ln>
            <a:solidFill>
              <a:srgbClr val="EE7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Стрелы. Аксессуары для стрел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142844" y="726498"/>
            <a:ext cx="4214842" cy="1536624"/>
            <a:chOff x="285720" y="3500438"/>
            <a:chExt cx="4214842" cy="1536624"/>
          </a:xfrm>
        </p:grpSpPr>
        <p:sp>
          <p:nvSpPr>
            <p:cNvPr id="30" name="Овал 29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71604" y="3559734"/>
              <a:ext cx="2928958" cy="147732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Стрелы прямоугольного</a:t>
              </a:r>
            </a:p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 сечения с демпфером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длина </a:t>
              </a:r>
              <a:r>
                <a:rPr lang="en-US" sz="1200" dirty="0" smtClean="0">
                  <a:solidFill>
                    <a:srgbClr val="003E88"/>
                  </a:solidFill>
                </a:rPr>
                <a:t>3, 4</a:t>
              </a:r>
              <a:r>
                <a:rPr lang="ru-RU" sz="1200" dirty="0" smtClean="0">
                  <a:solidFill>
                    <a:srgbClr val="003E88"/>
                  </a:solidFill>
                </a:rPr>
                <a:t>, 5 м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светоотражающие наклейки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резиновый демпфер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сечение 90х25 мм</a:t>
              </a:r>
              <a:endParaRPr lang="en-US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>
              <a:stCxn id="30" idx="6"/>
            </p:cNvCxnSpPr>
            <p:nvPr/>
          </p:nvCxnSpPr>
          <p:spPr>
            <a:xfrm>
              <a:off x="1571604" y="4143380"/>
              <a:ext cx="278608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23"/>
          <p:cNvGrpSpPr/>
          <p:nvPr/>
        </p:nvGrpSpPr>
        <p:grpSpPr>
          <a:xfrm>
            <a:off x="142844" y="2786058"/>
            <a:ext cx="4214842" cy="1548766"/>
            <a:chOff x="285720" y="3500438"/>
            <a:chExt cx="4214842" cy="1548766"/>
          </a:xfrm>
        </p:grpSpPr>
        <p:sp>
          <p:nvSpPr>
            <p:cNvPr id="19" name="Овал 18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1604" y="3571876"/>
              <a:ext cx="2928958" cy="1477328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Стрелы прямоугольного </a:t>
              </a:r>
            </a:p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сечения</a:t>
              </a:r>
            </a:p>
            <a:p>
              <a:pPr>
                <a:lnSpc>
                  <a:spcPct val="70000"/>
                </a:lnSpc>
              </a:pPr>
              <a:endParaRPr lang="ru-RU" sz="2000" b="1" dirty="0" smtClean="0">
                <a:solidFill>
                  <a:srgbClr val="EE7F00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длина 6, 7 м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светоотражающие наклейки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резиновый демпфер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сечение 100х90 мм</a:t>
              </a:r>
              <a:endParaRPr lang="en-US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>
              <a:stCxn id="19" idx="6"/>
            </p:cNvCxnSpPr>
            <p:nvPr/>
          </p:nvCxnSpPr>
          <p:spPr>
            <a:xfrm>
              <a:off x="1571604" y="4143380"/>
              <a:ext cx="278608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3"/>
          <p:cNvGrpSpPr/>
          <p:nvPr/>
        </p:nvGrpSpPr>
        <p:grpSpPr>
          <a:xfrm>
            <a:off x="142844" y="4643446"/>
            <a:ext cx="4500594" cy="1857388"/>
            <a:chOff x="285720" y="3500438"/>
            <a:chExt cx="4500594" cy="1857388"/>
          </a:xfrm>
        </p:grpSpPr>
        <p:sp>
          <p:nvSpPr>
            <p:cNvPr id="27" name="Овал 26"/>
            <p:cNvSpPr/>
            <p:nvPr/>
          </p:nvSpPr>
          <p:spPr>
            <a:xfrm>
              <a:off x="285720" y="3500438"/>
              <a:ext cx="1285884" cy="128588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1604" y="3665055"/>
              <a:ext cx="3214710" cy="169277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Стрелы круглого сечения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endParaRPr lang="ru-RU" sz="1200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6, 7 м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для высокой ветровой нагрузки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составная 2х3,5 м. для упрощения доставки</a:t>
              </a: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- опционально: светоотражающие наклейки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опционально: кронштейн крепления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сечение 100 мм</a:t>
              </a:r>
              <a:endParaRPr lang="en-US" sz="1200" dirty="0" smtClean="0">
                <a:solidFill>
                  <a:srgbClr val="003E88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>
              <a:stCxn id="27" idx="6"/>
            </p:cNvCxnSpPr>
            <p:nvPr/>
          </p:nvCxnSpPr>
          <p:spPr>
            <a:xfrm>
              <a:off x="1571604" y="4143380"/>
              <a:ext cx="2857520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23"/>
          <p:cNvGrpSpPr/>
          <p:nvPr/>
        </p:nvGrpSpPr>
        <p:grpSpPr>
          <a:xfrm>
            <a:off x="4643438" y="546067"/>
            <a:ext cx="4357718" cy="954107"/>
            <a:chOff x="285720" y="3536157"/>
            <a:chExt cx="4357718" cy="954107"/>
          </a:xfrm>
        </p:grpSpPr>
        <p:sp>
          <p:nvSpPr>
            <p:cNvPr id="35" name="Овал 34"/>
            <p:cNvSpPr/>
            <p:nvPr/>
          </p:nvSpPr>
          <p:spPr>
            <a:xfrm>
              <a:off x="285720" y="3536157"/>
              <a:ext cx="856800" cy="85680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4446" y="3536157"/>
              <a:ext cx="3428992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Устройство излома стрелы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ART BEAM KIT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en-US" sz="1200" dirty="0" smtClean="0">
                  <a:solidFill>
                    <a:srgbClr val="003E88"/>
                  </a:solidFill>
                </a:rPr>
                <a:t>- </a:t>
              </a:r>
              <a:r>
                <a:rPr lang="ru-RU" sz="1200" dirty="0" smtClean="0">
                  <a:solidFill>
                    <a:srgbClr val="003E88"/>
                  </a:solidFill>
                </a:rPr>
                <a:t>Для работы при ограниченной высоте проезда</a:t>
              </a: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Только для </a:t>
              </a:r>
              <a:r>
                <a:rPr lang="en-US" sz="1200" dirty="0" smtClean="0">
                  <a:solidFill>
                    <a:srgbClr val="003E88"/>
                  </a:solidFill>
                </a:rPr>
                <a:t>Spin 4 </a:t>
              </a:r>
              <a:r>
                <a:rPr lang="ru-RU" sz="1200" dirty="0" smtClean="0">
                  <a:solidFill>
                    <a:srgbClr val="003E88"/>
                  </a:solidFill>
                </a:rPr>
                <a:t>со стрелой 4 м</a:t>
              </a:r>
              <a:endParaRPr lang="en-US" sz="1200" dirty="0" smtClean="0">
                <a:solidFill>
                  <a:srgbClr val="003E88"/>
                </a:solidFill>
              </a:endParaRPr>
            </a:p>
          </p:txBody>
        </p:sp>
      </p:grpSp>
      <p:grpSp>
        <p:nvGrpSpPr>
          <p:cNvPr id="38" name="Группа 23"/>
          <p:cNvGrpSpPr/>
          <p:nvPr/>
        </p:nvGrpSpPr>
        <p:grpSpPr>
          <a:xfrm>
            <a:off x="4643438" y="1740748"/>
            <a:ext cx="4143404" cy="954107"/>
            <a:chOff x="285720" y="3475025"/>
            <a:chExt cx="4143404" cy="954107"/>
          </a:xfrm>
        </p:grpSpPr>
        <p:sp>
          <p:nvSpPr>
            <p:cNvPr id="39" name="Овал 38"/>
            <p:cNvSpPr/>
            <p:nvPr/>
          </p:nvSpPr>
          <p:spPr>
            <a:xfrm>
              <a:off x="285720" y="3475025"/>
              <a:ext cx="856800" cy="85680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4414" y="3475025"/>
              <a:ext cx="3214710" cy="954107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Шторка для стрелы</a:t>
              </a: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SKIRT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увеличивает заметность шлагбаума</a:t>
              </a:r>
            </a:p>
            <a:p>
              <a:pPr>
                <a:buFontTx/>
                <a:buChar char="-"/>
              </a:pPr>
              <a:r>
                <a:rPr lang="ru-RU" sz="1200" dirty="0" smtClean="0">
                  <a:solidFill>
                    <a:srgbClr val="003E88"/>
                  </a:solidFill>
                </a:rPr>
                <a:t> длина 2 и 3 м</a:t>
              </a:r>
            </a:p>
          </p:txBody>
        </p:sp>
      </p:grpSp>
      <p:grpSp>
        <p:nvGrpSpPr>
          <p:cNvPr id="42" name="Группа 23"/>
          <p:cNvGrpSpPr/>
          <p:nvPr/>
        </p:nvGrpSpPr>
        <p:grpSpPr>
          <a:xfrm>
            <a:off x="4643438" y="2935429"/>
            <a:ext cx="4500562" cy="1138773"/>
            <a:chOff x="285720" y="3375068"/>
            <a:chExt cx="4500562" cy="1138773"/>
          </a:xfrm>
        </p:grpSpPr>
        <p:sp>
          <p:nvSpPr>
            <p:cNvPr id="43" name="Овал 42"/>
            <p:cNvSpPr/>
            <p:nvPr/>
          </p:nvSpPr>
          <p:spPr>
            <a:xfrm>
              <a:off x="285720" y="3375068"/>
              <a:ext cx="856800" cy="85680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4414" y="3375068"/>
              <a:ext cx="3571868" cy="1138773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Подвесная опора стрелы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APM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снижает ударную нагрузку на редуктор шлагбаума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не требует размещения на проезжей части</a:t>
              </a: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для любых стрел</a:t>
              </a:r>
            </a:p>
          </p:txBody>
        </p:sp>
      </p:grpSp>
      <p:grpSp>
        <p:nvGrpSpPr>
          <p:cNvPr id="46" name="Группа 23"/>
          <p:cNvGrpSpPr/>
          <p:nvPr/>
        </p:nvGrpSpPr>
        <p:grpSpPr>
          <a:xfrm>
            <a:off x="4643438" y="4314776"/>
            <a:ext cx="4500562" cy="1231106"/>
            <a:chOff x="285720" y="3429000"/>
            <a:chExt cx="4500562" cy="1231106"/>
          </a:xfrm>
        </p:grpSpPr>
        <p:sp>
          <p:nvSpPr>
            <p:cNvPr id="47" name="Овал 46"/>
            <p:cNvSpPr/>
            <p:nvPr/>
          </p:nvSpPr>
          <p:spPr>
            <a:xfrm>
              <a:off x="285720" y="3429000"/>
              <a:ext cx="856800" cy="85680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4414" y="3429000"/>
              <a:ext cx="3571868" cy="1231106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2000" b="1" dirty="0" smtClean="0">
                  <a:solidFill>
                    <a:srgbClr val="EE7F00"/>
                  </a:solidFill>
                </a:rPr>
                <a:t>Фиксированная опора стрелы</a:t>
              </a:r>
              <a:endParaRPr lang="en-US" sz="2000" b="1" dirty="0" smtClean="0">
                <a:solidFill>
                  <a:srgbClr val="EE7F00"/>
                </a:solidFill>
              </a:endParaRPr>
            </a:p>
            <a:p>
              <a:r>
                <a:rPr lang="ru-RU" sz="1200" b="1" dirty="0" smtClean="0">
                  <a:solidFill>
                    <a:srgbClr val="003E88"/>
                  </a:solidFill>
                </a:rPr>
                <a:t> </a:t>
              </a:r>
              <a:r>
                <a:rPr lang="en-US" sz="1200" b="1" dirty="0" smtClean="0">
                  <a:solidFill>
                    <a:srgbClr val="003E88"/>
                  </a:solidFill>
                </a:rPr>
                <a:t>APF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снижает ударную нагрузку на редуктор шлагбаума</a:t>
              </a:r>
              <a:endParaRPr lang="en-US" sz="1200" dirty="0" smtClean="0">
                <a:solidFill>
                  <a:srgbClr val="003E88"/>
                </a:solidFill>
              </a:endParaRP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предотвращает раскачивание стрелы порывами ветра</a:t>
              </a:r>
            </a:p>
            <a:p>
              <a:pPr>
                <a:buClr>
                  <a:srgbClr val="CC0000"/>
                </a:buClr>
                <a:buSzPct val="150000"/>
              </a:pPr>
              <a:r>
                <a:rPr lang="ru-RU" sz="1200" dirty="0" smtClean="0">
                  <a:solidFill>
                    <a:srgbClr val="003E88"/>
                  </a:solidFill>
                </a:rPr>
                <a:t>- для стрел длиной от 5 м</a:t>
              </a:r>
            </a:p>
          </p:txBody>
        </p:sp>
      </p:grpSp>
      <p:grpSp>
        <p:nvGrpSpPr>
          <p:cNvPr id="50" name="Группа 23"/>
          <p:cNvGrpSpPr/>
          <p:nvPr/>
        </p:nvGrpSpPr>
        <p:grpSpPr>
          <a:xfrm>
            <a:off x="4643438" y="5786454"/>
            <a:ext cx="4643470" cy="856800"/>
            <a:chOff x="285720" y="3643314"/>
            <a:chExt cx="4643470" cy="856800"/>
          </a:xfrm>
        </p:grpSpPr>
        <p:sp>
          <p:nvSpPr>
            <p:cNvPr id="51" name="Овал 50"/>
            <p:cNvSpPr/>
            <p:nvPr/>
          </p:nvSpPr>
          <p:spPr>
            <a:xfrm>
              <a:off x="285720" y="3643314"/>
              <a:ext cx="856800" cy="856800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rgbClr val="EE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85852" y="3643314"/>
              <a:ext cx="3643338" cy="769441"/>
            </a:xfrm>
            <a:custGeom>
              <a:avLst/>
              <a:gdLst>
                <a:gd name="connsiteX0" fmla="*/ 0 w 2643206"/>
                <a:gd name="connsiteY0" fmla="*/ 0 h 2862322"/>
                <a:gd name="connsiteX1" fmla="*/ 2643206 w 2643206"/>
                <a:gd name="connsiteY1" fmla="*/ 0 h 2862322"/>
                <a:gd name="connsiteX2" fmla="*/ 2643206 w 2643206"/>
                <a:gd name="connsiteY2" fmla="*/ 2862322 h 2862322"/>
                <a:gd name="connsiteX3" fmla="*/ 0 w 2643206"/>
                <a:gd name="connsiteY3" fmla="*/ 2862322 h 2862322"/>
                <a:gd name="connsiteX4" fmla="*/ 0 w 264320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206" h="2862322">
                  <a:moveTo>
                    <a:pt x="0" y="0"/>
                  </a:moveTo>
                  <a:lnTo>
                    <a:pt x="2643206" y="0"/>
                  </a:lnTo>
                  <a:lnTo>
                    <a:pt x="2643206" y="2862322"/>
                  </a:lnTo>
                  <a:lnTo>
                    <a:pt x="0" y="2862322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EE7F00"/>
                  </a:solidFill>
                </a:rPr>
                <a:t>Подсветка стрелы</a:t>
              </a:r>
              <a:endParaRPr lang="ru-RU" sz="1200" dirty="0" smtClean="0">
                <a:solidFill>
                  <a:srgbClr val="0070C0"/>
                </a:solidFill>
              </a:endParaRPr>
            </a:p>
            <a:p>
              <a:r>
                <a:rPr lang="en-US" sz="1200" b="1" dirty="0" smtClean="0">
                  <a:solidFill>
                    <a:srgbClr val="003E88"/>
                  </a:solidFill>
                </a:rPr>
                <a:t>Light KIT</a:t>
              </a:r>
              <a:endParaRPr lang="ru-RU" sz="1200" b="1" dirty="0" smtClean="0">
                <a:solidFill>
                  <a:srgbClr val="003E88"/>
                </a:solidFill>
              </a:endParaRPr>
            </a:p>
            <a:p>
              <a:r>
                <a:rPr lang="ru-RU" sz="1200" dirty="0" smtClean="0">
                  <a:solidFill>
                    <a:srgbClr val="003E88"/>
                  </a:solidFill>
                </a:rPr>
                <a:t> - увеличивает заметность шлагбаума</a:t>
              </a:r>
              <a:endParaRPr lang="ru-RU" sz="1200" b="1" dirty="0" smtClean="0">
                <a:solidFill>
                  <a:srgbClr val="003E8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Lynx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403"/>
            <a:ext cx="3786182" cy="2835850"/>
          </a:xfrm>
          <a:prstGeom prst="rect">
            <a:avLst/>
          </a:prstGeom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1285852" y="71414"/>
              <a:ext cx="6572296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Удобство настройки и обслуживания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2844" y="4393413"/>
            <a:ext cx="4429156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Напоминание о техобслуживании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Сигнальная лампа по достижении заданного количества циклов мигает 5 секунд после закрывания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2844" y="5357826"/>
            <a:ext cx="4357718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«Счетчик циклов»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Показывает на дисплее количество выполненных циклов. Важно понимать когда запланировать следующее обслуживание 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2844" y="3429000"/>
            <a:ext cx="392909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Самообучение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Запоминает время движения от концевого выключателя «открыть» до концевого выключателя «закрыть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9" name="ЗАГОЛОВОК"/>
          <p:cNvSpPr/>
          <p:nvPr/>
        </p:nvSpPr>
        <p:spPr>
          <a:xfrm>
            <a:off x="2285984" y="2857496"/>
            <a:ext cx="857256" cy="214314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 w="12700">
            <a:solidFill>
              <a:srgbClr val="EE7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LYNX 06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1188727"/>
            <a:ext cx="4071934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«Замедление»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в конечных положениях. гашение инерции стрелы, снижение ее скорости в конечных положениях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3438" y="373543"/>
            <a:ext cx="414337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«Защита от замерзания»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Цикличный обогрев </a:t>
            </a:r>
            <a:r>
              <a:rPr lang="ru-RU" sz="1200" dirty="0" err="1" smtClean="0">
                <a:solidFill>
                  <a:srgbClr val="003E88"/>
                </a:solidFill>
              </a:rPr>
              <a:t>моторредуктора</a:t>
            </a:r>
            <a:r>
              <a:rPr lang="ru-RU" sz="1200" dirty="0" smtClean="0">
                <a:solidFill>
                  <a:srgbClr val="003E88"/>
                </a:solidFill>
              </a:rPr>
              <a:t> обмоткой двигателя. Очень важно для условий России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3003761"/>
            <a:ext cx="414337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Регулировка мощности двигателя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бесперебойную работу шлагбаума при различных погодных условиях.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3438" y="2003911"/>
            <a:ext cx="4143372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«Мягкий пуск»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П</a:t>
            </a:r>
            <a:r>
              <a:rPr lang="ru-RU" sz="1200" dirty="0" smtClean="0">
                <a:solidFill>
                  <a:srgbClr val="003E88"/>
                </a:solidFill>
              </a:rPr>
              <a:t>лавное начало подъема и опускания стрелы позволяет избегать ударных нагрузок и увеличить срок службы шлагбаума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4541796"/>
            <a:ext cx="450056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</a:t>
            </a:r>
            <a:r>
              <a:rPr lang="ru-RU" sz="2000" b="1" dirty="0" err="1" smtClean="0">
                <a:solidFill>
                  <a:srgbClr val="EE7F00"/>
                </a:solidFill>
              </a:rPr>
              <a:t>Автозакрывание</a:t>
            </a:r>
            <a:r>
              <a:rPr lang="ru-RU" sz="2000" b="1" dirty="0" smtClean="0">
                <a:solidFill>
                  <a:srgbClr val="EE7F00"/>
                </a:solidFill>
              </a:rPr>
              <a:t>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Обеспечивает самое удобное управление 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438" y="5172314"/>
            <a:ext cx="4500562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«Немедленное закрывание»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По реакции фотоэлементов произойдет немедленное автоматическое закрывание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38" y="3818945"/>
            <a:ext cx="4143404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rgbClr val="EE7F00"/>
                </a:solidFill>
              </a:rPr>
              <a:t>Датчик обнаружения препятствия</a:t>
            </a:r>
            <a:endParaRPr lang="ru-RU" sz="1200" dirty="0" smtClean="0">
              <a:solidFill>
                <a:srgbClr val="003E88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Определяет наличие препятствия под стрелой, предотвращает его повреждение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3438" y="5987497"/>
            <a:ext cx="4214842" cy="584775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Функция «Парковка»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 время открывания команды управления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SPIN</a:t>
              </a:r>
              <a:r>
                <a:rPr lang="ru-RU" b="1" dirty="0" smtClean="0">
                  <a:solidFill>
                    <a:schemeClr val="bg1"/>
                  </a:solidFill>
                </a:rPr>
                <a:t>. Аксессуары управления и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3000364" y="1285860"/>
            <a:ext cx="2500330" cy="4357718"/>
          </a:xfrm>
          <a:prstGeom prst="roundRect">
            <a:avLst/>
          </a:prstGeom>
          <a:blipFill dpi="0" rotWithShape="1">
            <a:blip r:embed="rId2" cstate="print"/>
            <a:srcRect/>
            <a:tile tx="-177800" ty="-6350" sx="100000" sy="100000" flip="none" algn="tl"/>
          </a:blipFill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357158" y="785794"/>
            <a:ext cx="2143140" cy="4904918"/>
            <a:chOff x="4000496" y="2738924"/>
            <a:chExt cx="2143140" cy="4904918"/>
          </a:xfrm>
        </p:grpSpPr>
        <p:grpSp>
          <p:nvGrpSpPr>
            <p:cNvPr id="59" name="Группа 85"/>
            <p:cNvGrpSpPr/>
            <p:nvPr/>
          </p:nvGrpSpPr>
          <p:grpSpPr>
            <a:xfrm>
              <a:off x="4000496" y="2738924"/>
              <a:ext cx="2143140" cy="4190538"/>
              <a:chOff x="3786182" y="3596180"/>
              <a:chExt cx="2143140" cy="4190538"/>
            </a:xfrm>
          </p:grpSpPr>
          <p:grpSp>
            <p:nvGrpSpPr>
              <p:cNvPr id="64" name="Группа 85"/>
              <p:cNvGrpSpPr/>
              <p:nvPr/>
            </p:nvGrpSpPr>
            <p:grpSpPr>
              <a:xfrm>
                <a:off x="4143372" y="6115363"/>
                <a:ext cx="1607354" cy="547200"/>
                <a:chOff x="428596" y="5560048"/>
                <a:chExt cx="2449302" cy="833829"/>
              </a:xfrm>
            </p:grpSpPr>
            <p:sp>
              <p:nvSpPr>
                <p:cNvPr id="105" name="Овал 24"/>
                <p:cNvSpPr/>
                <p:nvPr/>
              </p:nvSpPr>
              <p:spPr>
                <a:xfrm>
                  <a:off x="428596" y="5560048"/>
                  <a:ext cx="833829" cy="833829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285850" y="5646599"/>
                  <a:ext cx="1592048" cy="609692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RMG 2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Детектор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 </a:t>
                  </a:r>
                  <a:r>
                    <a:rPr lang="ru-RU" sz="1000" dirty="0" smtClean="0">
                      <a:solidFill>
                        <a:srgbClr val="003E88"/>
                      </a:solidFill>
                    </a:rPr>
                    <a:t>петли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3786182" y="7786718"/>
                <a:ext cx="207170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3786182" y="5929330"/>
                <a:ext cx="207170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Группа 55"/>
              <p:cNvGrpSpPr/>
              <p:nvPr/>
            </p:nvGrpSpPr>
            <p:grpSpPr>
              <a:xfrm>
                <a:off x="4167674" y="3596180"/>
                <a:ext cx="1547335" cy="2147117"/>
                <a:chOff x="691515" y="3000372"/>
                <a:chExt cx="1547335" cy="2147117"/>
              </a:xfrm>
            </p:grpSpPr>
            <p:grpSp>
              <p:nvGrpSpPr>
                <p:cNvPr id="91" name="Группа 84"/>
                <p:cNvGrpSpPr/>
                <p:nvPr/>
              </p:nvGrpSpPr>
              <p:grpSpPr>
                <a:xfrm>
                  <a:off x="691515" y="4600289"/>
                  <a:ext cx="1547335" cy="547200"/>
                  <a:chOff x="37159" y="5720985"/>
                  <a:chExt cx="2320999" cy="820801"/>
                </a:xfrm>
              </p:grpSpPr>
              <p:sp>
                <p:nvSpPr>
                  <p:cNvPr id="103" name="Овал 102"/>
                  <p:cNvSpPr/>
                  <p:nvPr/>
                </p:nvSpPr>
                <p:spPr>
                  <a:xfrm>
                    <a:off x="37159" y="5720985"/>
                    <a:ext cx="820799" cy="820801"/>
                  </a:xfrm>
                  <a:prstGeom prst="ellipse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858007" y="5856422"/>
                    <a:ext cx="1500151" cy="600166"/>
                  </a:xfrm>
                  <a:custGeom>
                    <a:avLst/>
                    <a:gdLst>
                      <a:gd name="connsiteX0" fmla="*/ 0 w 2643206"/>
                      <a:gd name="connsiteY0" fmla="*/ 0 h 2862322"/>
                      <a:gd name="connsiteX1" fmla="*/ 2643206 w 2643206"/>
                      <a:gd name="connsiteY1" fmla="*/ 0 h 2862322"/>
                      <a:gd name="connsiteX2" fmla="*/ 2643206 w 2643206"/>
                      <a:gd name="connsiteY2" fmla="*/ 2862322 h 2862322"/>
                      <a:gd name="connsiteX3" fmla="*/ 0 w 2643206"/>
                      <a:gd name="connsiteY3" fmla="*/ 2862322 h 2862322"/>
                      <a:gd name="connsiteX4" fmla="*/ 0 w 2643206"/>
                      <a:gd name="connsiteY4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3206" h="2862322">
                        <a:moveTo>
                          <a:pt x="0" y="0"/>
                        </a:moveTo>
                        <a:lnTo>
                          <a:pt x="2643206" y="0"/>
                        </a:lnTo>
                        <a:lnTo>
                          <a:pt x="2643206" y="2862322"/>
                        </a:lnTo>
                        <a:lnTo>
                          <a:pt x="0" y="28623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 smtClean="0">
                        <a:solidFill>
                          <a:srgbClr val="EE7F00"/>
                        </a:solidFill>
                      </a:rPr>
                      <a:t>ORION</a:t>
                    </a:r>
                    <a:endParaRPr lang="ru-RU" sz="1000" b="1" dirty="0" smtClean="0">
                      <a:solidFill>
                        <a:srgbClr val="EE7F00"/>
                      </a:solidFill>
                    </a:endParaRPr>
                  </a:p>
                  <a:p>
                    <a:r>
                      <a:rPr lang="ru-RU" sz="1000" dirty="0" smtClean="0">
                        <a:solidFill>
                          <a:srgbClr val="003E88"/>
                        </a:solidFill>
                      </a:rPr>
                      <a:t>фотоэлементы</a:t>
                    </a:r>
                    <a:endParaRPr lang="ru-RU" sz="1000" dirty="0" smtClean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92" name="Группа 58"/>
                <p:cNvGrpSpPr/>
                <p:nvPr/>
              </p:nvGrpSpPr>
              <p:grpSpPr>
                <a:xfrm>
                  <a:off x="691515" y="3000372"/>
                  <a:ext cx="1547333" cy="1333018"/>
                  <a:chOff x="548639" y="2857496"/>
                  <a:chExt cx="1547333" cy="1333018"/>
                </a:xfrm>
              </p:grpSpPr>
              <p:grpSp>
                <p:nvGrpSpPr>
                  <p:cNvPr id="93" name="Группа 83"/>
                  <p:cNvGrpSpPr/>
                  <p:nvPr/>
                </p:nvGrpSpPr>
                <p:grpSpPr>
                  <a:xfrm>
                    <a:off x="548639" y="3643314"/>
                    <a:ext cx="1547333" cy="547200"/>
                    <a:chOff x="-22833" y="4643446"/>
                    <a:chExt cx="1547333" cy="547200"/>
                  </a:xfrm>
                </p:grpSpPr>
                <p:sp>
                  <p:nvSpPr>
                    <p:cNvPr id="101" name="Овал 100"/>
                    <p:cNvSpPr/>
                    <p:nvPr/>
                  </p:nvSpPr>
                  <p:spPr>
                    <a:xfrm>
                      <a:off x="-22833" y="4643446"/>
                      <a:ext cx="547200" cy="547200"/>
                    </a:xfrm>
                    <a:prstGeom prst="ellipse">
                      <a:avLst/>
                    </a:prstGeom>
                    <a:blipFill>
                      <a:blip r:embed="rId5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524368" y="4752829"/>
                      <a:ext cx="1000132" cy="400110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solidFill>
                            <a:srgbClr val="EE7F00"/>
                          </a:solidFill>
                        </a:rPr>
                        <a:t>VEGA</a:t>
                      </a:r>
                      <a:endParaRPr lang="ru-RU" sz="1000" b="1" dirty="0" smtClean="0">
                        <a:solidFill>
                          <a:srgbClr val="EE7F00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3E88"/>
                          </a:solidFill>
                        </a:rPr>
                        <a:t>фотоэлементы</a:t>
                      </a:r>
                      <a:endParaRPr lang="ru-RU" sz="1000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grpSp>
                <p:nvGrpSpPr>
                  <p:cNvPr id="94" name="Группа 82"/>
                  <p:cNvGrpSpPr/>
                  <p:nvPr/>
                </p:nvGrpSpPr>
                <p:grpSpPr>
                  <a:xfrm>
                    <a:off x="548639" y="2857496"/>
                    <a:ext cx="1547333" cy="547200"/>
                    <a:chOff x="-606511" y="2904650"/>
                    <a:chExt cx="1547333" cy="547200"/>
                  </a:xfrm>
                </p:grpSpPr>
                <p:sp>
                  <p:nvSpPr>
                    <p:cNvPr id="96" name="Овал 95"/>
                    <p:cNvSpPr/>
                    <p:nvPr/>
                  </p:nvSpPr>
                  <p:spPr>
                    <a:xfrm>
                      <a:off x="-606511" y="2904650"/>
                      <a:ext cx="547200" cy="547200"/>
                    </a:xfrm>
                    <a:prstGeom prst="ellipse">
                      <a:avLst/>
                    </a:prstGeom>
                    <a:blipFill>
                      <a:blip r:embed="rId6" cstate="print"/>
                      <a:stretch>
                        <a:fillRect/>
                      </a:stretch>
                    </a:blipFill>
                    <a:ln>
                      <a:solidFill>
                        <a:srgbClr val="EE7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59310" y="2978195"/>
                      <a:ext cx="1000132" cy="400110"/>
                    </a:xfrm>
                    <a:custGeom>
                      <a:avLst/>
                      <a:gdLst>
                        <a:gd name="connsiteX0" fmla="*/ 0 w 2643206"/>
                        <a:gd name="connsiteY0" fmla="*/ 0 h 2862322"/>
                        <a:gd name="connsiteX1" fmla="*/ 2643206 w 2643206"/>
                        <a:gd name="connsiteY1" fmla="*/ 0 h 2862322"/>
                        <a:gd name="connsiteX2" fmla="*/ 2643206 w 2643206"/>
                        <a:gd name="connsiteY2" fmla="*/ 2862322 h 2862322"/>
                        <a:gd name="connsiteX3" fmla="*/ 0 w 2643206"/>
                        <a:gd name="connsiteY3" fmla="*/ 2862322 h 2862322"/>
                        <a:gd name="connsiteX4" fmla="*/ 0 w 2643206"/>
                        <a:gd name="connsiteY4" fmla="*/ 0 h 2862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43206" h="2862322">
                          <a:moveTo>
                            <a:pt x="0" y="0"/>
                          </a:moveTo>
                          <a:lnTo>
                            <a:pt x="2643206" y="0"/>
                          </a:lnTo>
                          <a:lnTo>
                            <a:pt x="2643206" y="2862322"/>
                          </a:lnTo>
                          <a:lnTo>
                            <a:pt x="0" y="28623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solidFill>
                            <a:srgbClr val="EE7F00"/>
                          </a:solidFill>
                        </a:rPr>
                        <a:t>VISION</a:t>
                      </a:r>
                      <a:endParaRPr lang="ru-RU" sz="1000" b="1" dirty="0" smtClean="0">
                        <a:solidFill>
                          <a:srgbClr val="EE7F00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3E88"/>
                          </a:solidFill>
                        </a:rPr>
                        <a:t>фотоэлементы</a:t>
                      </a:r>
                      <a:endParaRPr lang="ru-RU" sz="1000" dirty="0" smtClean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0" name="Группа 95"/>
              <p:cNvGrpSpPr/>
              <p:nvPr/>
            </p:nvGrpSpPr>
            <p:grpSpPr>
              <a:xfrm>
                <a:off x="4143372" y="7034630"/>
                <a:ext cx="1785950" cy="547200"/>
                <a:chOff x="4786314" y="4748614"/>
                <a:chExt cx="1785950" cy="547200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4786314" y="4748614"/>
                  <a:ext cx="547200" cy="547200"/>
                </a:xfrm>
                <a:prstGeom prst="ellipse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357818" y="4814840"/>
                  <a:ext cx="1214446" cy="400110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GUARD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лампа сигнальная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3786182" y="6858024"/>
                <a:ext cx="2071702" cy="0"/>
              </a:xfrm>
              <a:prstGeom prst="line">
                <a:avLst/>
              </a:prstGeom>
              <a:ln>
                <a:solidFill>
                  <a:srgbClr val="EE7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Группа 25"/>
            <p:cNvGrpSpPr/>
            <p:nvPr/>
          </p:nvGrpSpPr>
          <p:grpSpPr>
            <a:xfrm>
              <a:off x="4357686" y="7096642"/>
              <a:ext cx="1571636" cy="547200"/>
              <a:chOff x="4786314" y="4714884"/>
              <a:chExt cx="1571636" cy="547200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4786314" y="4714884"/>
                <a:ext cx="547200" cy="547200"/>
              </a:xfrm>
              <a:prstGeom prst="ellipse">
                <a:avLst/>
              </a:prstGeom>
              <a:blipFill dpi="0" rotWithShape="1">
                <a:blip r:embed="rId8" cstate="print"/>
                <a:srcRect/>
                <a:stretch>
                  <a:fillRect l="5000" t="5000" r="5000" b="5000"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357818" y="4802699"/>
                <a:ext cx="1000132" cy="400110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BATTERY KIT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Аккумуляторы</a:t>
                </a:r>
                <a:endParaRPr lang="en-US" sz="1000" dirty="0" smtClean="0">
                  <a:solidFill>
                    <a:srgbClr val="003E88"/>
                  </a:solidFill>
                </a:endParaRPr>
              </a:p>
            </p:txBody>
          </p:sp>
        </p:grpSp>
      </p:grpSp>
      <p:grpSp>
        <p:nvGrpSpPr>
          <p:cNvPr id="147" name="Группа 146"/>
          <p:cNvGrpSpPr/>
          <p:nvPr/>
        </p:nvGrpSpPr>
        <p:grpSpPr>
          <a:xfrm>
            <a:off x="6416012" y="714356"/>
            <a:ext cx="2085078" cy="5572164"/>
            <a:chOff x="6715142" y="785794"/>
            <a:chExt cx="2085078" cy="5572164"/>
          </a:xfrm>
        </p:grpSpPr>
        <p:grpSp>
          <p:nvGrpSpPr>
            <p:cNvPr id="150" name="Группа 81"/>
            <p:cNvGrpSpPr/>
            <p:nvPr/>
          </p:nvGrpSpPr>
          <p:grpSpPr>
            <a:xfrm>
              <a:off x="6715142" y="785794"/>
              <a:ext cx="2013643" cy="2357453"/>
              <a:chOff x="3836714" y="803654"/>
              <a:chExt cx="3146313" cy="3683524"/>
            </a:xfrm>
          </p:grpSpPr>
          <p:grpSp>
            <p:nvGrpSpPr>
              <p:cNvPr id="166" name="Группа 101"/>
              <p:cNvGrpSpPr/>
              <p:nvPr/>
            </p:nvGrpSpPr>
            <p:grpSpPr>
              <a:xfrm>
                <a:off x="3836716" y="803654"/>
                <a:ext cx="2811447" cy="855001"/>
                <a:chOff x="4479658" y="-611835"/>
                <a:chExt cx="2811447" cy="855001"/>
              </a:xfrm>
            </p:grpSpPr>
            <p:grpSp>
              <p:nvGrpSpPr>
                <p:cNvPr id="178" name="Группа 44"/>
                <p:cNvGrpSpPr/>
                <p:nvPr/>
              </p:nvGrpSpPr>
              <p:grpSpPr>
                <a:xfrm>
                  <a:off x="4479658" y="-611835"/>
                  <a:ext cx="1806852" cy="855001"/>
                  <a:chOff x="-378126" y="-754711"/>
                  <a:chExt cx="1806852" cy="855001"/>
                </a:xfrm>
              </p:grpSpPr>
              <p:sp>
                <p:nvSpPr>
                  <p:cNvPr id="180" name="Овал 179"/>
                  <p:cNvSpPr/>
                  <p:nvPr/>
                </p:nvSpPr>
                <p:spPr>
                  <a:xfrm>
                    <a:off x="-378126" y="-754711"/>
                    <a:ext cx="855000" cy="855001"/>
                  </a:xfrm>
                  <a:prstGeom prst="ellipse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" name="Овал 180"/>
                  <p:cNvSpPr/>
                  <p:nvPr/>
                </p:nvSpPr>
                <p:spPr>
                  <a:xfrm>
                    <a:off x="573726" y="-754711"/>
                    <a:ext cx="855000" cy="855001"/>
                  </a:xfrm>
                  <a:prstGeom prst="ellipse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9" name="TextBox 178"/>
                <p:cNvSpPr txBox="1"/>
                <p:nvPr/>
              </p:nvSpPr>
              <p:spPr>
                <a:xfrm>
                  <a:off x="6290975" y="-496921"/>
                  <a:ext cx="1000130" cy="625173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AMIGO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67" name="Группа 100"/>
              <p:cNvGrpSpPr/>
              <p:nvPr/>
            </p:nvGrpSpPr>
            <p:grpSpPr>
              <a:xfrm>
                <a:off x="3836717" y="1755155"/>
                <a:ext cx="3092702" cy="855348"/>
                <a:chOff x="1160358" y="1260399"/>
                <a:chExt cx="3092702" cy="855348"/>
              </a:xfrm>
            </p:grpSpPr>
            <p:grpSp>
              <p:nvGrpSpPr>
                <p:cNvPr id="174" name="Группа 51"/>
                <p:cNvGrpSpPr/>
                <p:nvPr/>
              </p:nvGrpSpPr>
              <p:grpSpPr>
                <a:xfrm>
                  <a:off x="1160358" y="1260399"/>
                  <a:ext cx="1828097" cy="855348"/>
                  <a:chOff x="-3197360" y="3628285"/>
                  <a:chExt cx="1828097" cy="855348"/>
                </a:xfrm>
              </p:grpSpPr>
              <p:sp>
                <p:nvSpPr>
                  <p:cNvPr id="176" name="Овал 175"/>
                  <p:cNvSpPr/>
                  <p:nvPr/>
                </p:nvSpPr>
                <p:spPr>
                  <a:xfrm rot="20760000">
                    <a:off x="-3197360" y="3628633"/>
                    <a:ext cx="854998" cy="855000"/>
                  </a:xfrm>
                  <a:prstGeom prst="ellipse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" name="Овал 176"/>
                  <p:cNvSpPr/>
                  <p:nvPr/>
                </p:nvSpPr>
                <p:spPr>
                  <a:xfrm rot="836143" flipH="1">
                    <a:off x="-2224264" y="3628285"/>
                    <a:ext cx="855001" cy="855003"/>
                  </a:xfrm>
                  <a:prstGeom prst="ellipse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  <a:ln>
                    <a:solidFill>
                      <a:srgbClr val="EE7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5" name="TextBox 174"/>
                <p:cNvSpPr txBox="1"/>
                <p:nvPr/>
              </p:nvSpPr>
              <p:spPr>
                <a:xfrm>
                  <a:off x="2967208" y="1375313"/>
                  <a:ext cx="1285852" cy="625173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AMIGOLD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68" name="Группа 25"/>
              <p:cNvGrpSpPr/>
              <p:nvPr/>
            </p:nvGrpSpPr>
            <p:grpSpPr>
              <a:xfrm>
                <a:off x="3836715" y="2701227"/>
                <a:ext cx="3146312" cy="855000"/>
                <a:chOff x="2901721" y="4005027"/>
                <a:chExt cx="3146312" cy="855000"/>
              </a:xfrm>
            </p:grpSpPr>
            <p:sp>
              <p:nvSpPr>
                <p:cNvPr id="172" name="Овал 171"/>
                <p:cNvSpPr/>
                <p:nvPr/>
              </p:nvSpPr>
              <p:spPr>
                <a:xfrm>
                  <a:off x="2901721" y="4005027"/>
                  <a:ext cx="854999" cy="855000"/>
                </a:xfrm>
                <a:prstGeom prst="ellipse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3815598" y="4119941"/>
                  <a:ext cx="2232435" cy="625172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6100146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интерфейс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Amigo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69" name="Группа 107"/>
              <p:cNvGrpSpPr/>
              <p:nvPr/>
            </p:nvGrpSpPr>
            <p:grpSpPr>
              <a:xfrm>
                <a:off x="3836714" y="3632177"/>
                <a:ext cx="3123986" cy="855001"/>
                <a:chOff x="2836582" y="2645316"/>
                <a:chExt cx="3123986" cy="855001"/>
              </a:xfrm>
            </p:grpSpPr>
            <p:sp>
              <p:nvSpPr>
                <p:cNvPr id="170" name="Овал 169"/>
                <p:cNvSpPr/>
                <p:nvPr/>
              </p:nvSpPr>
              <p:spPr>
                <a:xfrm>
                  <a:off x="2836582" y="2645316"/>
                  <a:ext cx="854999" cy="855001"/>
                </a:xfrm>
                <a:prstGeom prst="ellipse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3750459" y="2760230"/>
                  <a:ext cx="2210109" cy="625173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JA 337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антенна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Amigo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grpSp>
          <p:nvGrpSpPr>
            <p:cNvPr id="151" name="Группа 79"/>
            <p:cNvGrpSpPr/>
            <p:nvPr/>
          </p:nvGrpSpPr>
          <p:grpSpPr>
            <a:xfrm>
              <a:off x="6728518" y="3596181"/>
              <a:ext cx="1727504" cy="1761646"/>
              <a:chOff x="6806989" y="3745370"/>
              <a:chExt cx="2714649" cy="2768301"/>
            </a:xfrm>
          </p:grpSpPr>
          <p:grpSp>
            <p:nvGrpSpPr>
              <p:cNvPr id="157" name="Группа 112"/>
              <p:cNvGrpSpPr/>
              <p:nvPr/>
            </p:nvGrpSpPr>
            <p:grpSpPr>
              <a:xfrm>
                <a:off x="6806989" y="3745370"/>
                <a:ext cx="2347252" cy="859886"/>
                <a:chOff x="6164047" y="4853498"/>
                <a:chExt cx="2347252" cy="859886"/>
              </a:xfrm>
            </p:grpSpPr>
            <p:sp>
              <p:nvSpPr>
                <p:cNvPr id="164" name="Овал 163"/>
                <p:cNvSpPr/>
                <p:nvPr/>
              </p:nvSpPr>
              <p:spPr>
                <a:xfrm>
                  <a:off x="6164047" y="4853498"/>
                  <a:ext cx="859886" cy="859886"/>
                </a:xfrm>
                <a:prstGeom prst="ellipse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7082539" y="4965756"/>
                  <a:ext cx="1428760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BRAVO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брелоки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58" name="Группа 25"/>
              <p:cNvGrpSpPr/>
              <p:nvPr/>
            </p:nvGrpSpPr>
            <p:grpSpPr>
              <a:xfrm>
                <a:off x="6806991" y="4696452"/>
                <a:ext cx="2714647" cy="859886"/>
                <a:chOff x="5273265" y="3590338"/>
                <a:chExt cx="2714647" cy="859886"/>
              </a:xfrm>
            </p:grpSpPr>
            <p:sp>
              <p:nvSpPr>
                <p:cNvPr id="162" name="Овал 161"/>
                <p:cNvSpPr/>
                <p:nvPr/>
              </p:nvSpPr>
              <p:spPr>
                <a:xfrm>
                  <a:off x="5273265" y="3590338"/>
                  <a:ext cx="859886" cy="859886"/>
                </a:xfrm>
                <a:prstGeom prst="ellipse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6191756" y="3702598"/>
                  <a:ext cx="1796156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6100145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интерфейс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Bravo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59" name="Группа 119"/>
              <p:cNvGrpSpPr/>
              <p:nvPr/>
            </p:nvGrpSpPr>
            <p:grpSpPr>
              <a:xfrm>
                <a:off x="6806991" y="5653785"/>
                <a:ext cx="2571768" cy="859886"/>
                <a:chOff x="5735773" y="4185493"/>
                <a:chExt cx="2571768" cy="859886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5735773" y="4185493"/>
                  <a:ext cx="859885" cy="859886"/>
                </a:xfrm>
                <a:prstGeom prst="ellipse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54262" y="4297753"/>
                  <a:ext cx="1653279" cy="628744"/>
                </a:xfrm>
                <a:custGeom>
                  <a:avLst/>
                  <a:gdLst>
                    <a:gd name="connsiteX0" fmla="*/ 0 w 2643206"/>
                    <a:gd name="connsiteY0" fmla="*/ 0 h 2862322"/>
                    <a:gd name="connsiteX1" fmla="*/ 2643206 w 2643206"/>
                    <a:gd name="connsiteY1" fmla="*/ 0 h 2862322"/>
                    <a:gd name="connsiteX2" fmla="*/ 2643206 w 2643206"/>
                    <a:gd name="connsiteY2" fmla="*/ 2862322 h 2862322"/>
                    <a:gd name="connsiteX3" fmla="*/ 0 w 2643206"/>
                    <a:gd name="connsiteY3" fmla="*/ 2862322 h 2862322"/>
                    <a:gd name="connsiteX4" fmla="*/ 0 w 2643206"/>
                    <a:gd name="connsiteY4" fmla="*/ 0 h 286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3206" h="2862322">
                      <a:moveTo>
                        <a:pt x="0" y="0"/>
                      </a:moveTo>
                      <a:lnTo>
                        <a:pt x="2643206" y="0"/>
                      </a:lnTo>
                      <a:lnTo>
                        <a:pt x="2643206" y="2862322"/>
                      </a:lnTo>
                      <a:lnTo>
                        <a:pt x="0" y="2862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rgbClr val="EE7F00"/>
                      </a:solidFill>
                    </a:rPr>
                    <a:t>6100012</a:t>
                  </a:r>
                  <a:endParaRPr lang="ru-RU" sz="1000" b="1" dirty="0" smtClean="0">
                    <a:solidFill>
                      <a:srgbClr val="EE7F00"/>
                    </a:solidFill>
                  </a:endParaRPr>
                </a:p>
                <a:p>
                  <a:r>
                    <a:rPr lang="ru-RU" sz="1000" dirty="0" smtClean="0">
                      <a:solidFill>
                        <a:srgbClr val="003E88"/>
                      </a:solidFill>
                    </a:rPr>
                    <a:t>антенна </a:t>
                  </a:r>
                  <a:r>
                    <a:rPr lang="en-US" sz="1000" dirty="0" smtClean="0">
                      <a:solidFill>
                        <a:srgbClr val="003E88"/>
                      </a:solidFill>
                    </a:rPr>
                    <a:t>Bravo</a:t>
                  </a:r>
                  <a:endParaRPr lang="ru-RU" sz="1000" dirty="0" smtClean="0">
                    <a:solidFill>
                      <a:srgbClr val="0070C0"/>
                    </a:solidFill>
                  </a:endParaRPr>
                </a:p>
              </p:txBody>
            </p:sp>
          </p:grpSp>
        </p:grpSp>
        <p:grpSp>
          <p:nvGrpSpPr>
            <p:cNvPr id="152" name="Группа 83"/>
            <p:cNvGrpSpPr/>
            <p:nvPr/>
          </p:nvGrpSpPr>
          <p:grpSpPr>
            <a:xfrm>
              <a:off x="6728518" y="5810758"/>
              <a:ext cx="1928826" cy="547200"/>
              <a:chOff x="3714742" y="6000742"/>
              <a:chExt cx="3086122" cy="875520"/>
            </a:xfrm>
          </p:grpSpPr>
          <p:sp>
            <p:nvSpPr>
              <p:cNvPr id="155" name="Овал 154"/>
              <p:cNvSpPr/>
              <p:nvPr/>
            </p:nvSpPr>
            <p:spPr>
              <a:xfrm>
                <a:off x="3714742" y="6000742"/>
                <a:ext cx="875520" cy="875520"/>
              </a:xfrm>
              <a:prstGeom prst="ellipse">
                <a:avLst/>
              </a:prstGeom>
              <a:blipFill>
                <a:blip r:embed="rId15" cstate="print"/>
                <a:stretch>
                  <a:fillRect/>
                </a:stretch>
              </a:blipFill>
              <a:ln>
                <a:solidFill>
                  <a:srgbClr val="EE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572000" y="6130374"/>
                <a:ext cx="2228864" cy="640176"/>
              </a:xfrm>
              <a:custGeom>
                <a:avLst/>
                <a:gdLst>
                  <a:gd name="connsiteX0" fmla="*/ 0 w 2643206"/>
                  <a:gd name="connsiteY0" fmla="*/ 0 h 2862322"/>
                  <a:gd name="connsiteX1" fmla="*/ 2643206 w 2643206"/>
                  <a:gd name="connsiteY1" fmla="*/ 0 h 2862322"/>
                  <a:gd name="connsiteX2" fmla="*/ 2643206 w 2643206"/>
                  <a:gd name="connsiteY2" fmla="*/ 2862322 h 2862322"/>
                  <a:gd name="connsiteX3" fmla="*/ 0 w 2643206"/>
                  <a:gd name="connsiteY3" fmla="*/ 2862322 h 2862322"/>
                  <a:gd name="connsiteX4" fmla="*/ 0 w 2643206"/>
                  <a:gd name="connsiteY4" fmla="*/ 0 h 286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3206" h="2862322">
                    <a:moveTo>
                      <a:pt x="0" y="0"/>
                    </a:moveTo>
                    <a:lnTo>
                      <a:pt x="2643206" y="0"/>
                    </a:lnTo>
                    <a:lnTo>
                      <a:pt x="2643206" y="2862322"/>
                    </a:lnTo>
                    <a:lnTo>
                      <a:pt x="0" y="28623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EE7F00"/>
                    </a:solidFill>
                  </a:rPr>
                  <a:t>QUICK</a:t>
                </a:r>
                <a:endParaRPr lang="ru-RU" sz="1000" b="1" dirty="0" smtClean="0">
                  <a:solidFill>
                    <a:srgbClr val="EE7F00"/>
                  </a:solidFill>
                </a:endParaRPr>
              </a:p>
              <a:p>
                <a:r>
                  <a:rPr lang="ru-RU" sz="1000" dirty="0" smtClean="0">
                    <a:solidFill>
                      <a:srgbClr val="003E88"/>
                    </a:solidFill>
                  </a:rPr>
                  <a:t>Панель с ключом</a:t>
                </a:r>
                <a:endParaRPr lang="ru-RU" sz="1000" dirty="0" smtClean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6728518" y="3357562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6728518" y="5572140"/>
              <a:ext cx="2071702" cy="0"/>
            </a:xfrm>
            <a:prstGeom prst="line">
              <a:avLst/>
            </a:prstGeom>
            <a:ln>
              <a:solidFill>
                <a:srgbClr val="EE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pi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-24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82" y="466741"/>
            <a:ext cx="78676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ЗАГОЛОВОК"/>
            <p:cNvSpPr/>
            <p:nvPr/>
          </p:nvSpPr>
          <p:spPr>
            <a:xfrm>
              <a:off x="2035951" y="71414"/>
              <a:ext cx="5072098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SIMPLE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14282" y="1142986"/>
            <a:ext cx="4786346" cy="214314"/>
          </a:xfrm>
          <a:prstGeom prst="roundRect">
            <a:avLst>
              <a:gd name="adj" fmla="val 37650"/>
            </a:avLst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>
            <a:noAutofit/>
          </a:bodyPr>
          <a:lstStyle/>
          <a:p>
            <a:pPr algn="ctr"/>
            <a:endParaRPr lang="ru-RU" sz="1000" b="1" dirty="0">
              <a:solidFill>
                <a:srgbClr val="003E88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786314" y="5857892"/>
            <a:ext cx="4143404" cy="500068"/>
            <a:chOff x="214282" y="857232"/>
            <a:chExt cx="4143404" cy="5000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42899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42910" y="857232"/>
              <a:ext cx="3571900" cy="285754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14282" y="857232"/>
              <a:ext cx="928694" cy="285752"/>
            </a:xfrm>
            <a:prstGeom prst="roundRect">
              <a:avLst>
                <a:gd name="adj" fmla="val 37650"/>
              </a:avLst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Модель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857232"/>
              <a:ext cx="85725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Длина стрелы, м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14282" y="1142984"/>
              <a:ext cx="928694" cy="214314"/>
            </a:xfrm>
            <a:prstGeom prst="roundRect">
              <a:avLst>
                <a:gd name="adj" fmla="val 37650"/>
              </a:avLst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SIMPLE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1538" y="1142984"/>
              <a:ext cx="928694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3-4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000232" y="857232"/>
              <a:ext cx="1214446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Время открывания, с.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4678" y="857232"/>
              <a:ext cx="1071570" cy="285752"/>
            </a:xfrm>
            <a:prstGeom prst="rect">
              <a:avLst/>
            </a:prstGeom>
            <a:solidFill>
              <a:srgbClr val="00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Интенсивность, циклов в  день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000232" y="1142984"/>
              <a:ext cx="121444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ru-RU" sz="1000" b="1" dirty="0" smtClean="0">
                  <a:solidFill>
                    <a:srgbClr val="003E88"/>
                  </a:solidFill>
                </a:rPr>
                <a:t>3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14678" y="1142984"/>
              <a:ext cx="1143008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1"/>
            <a:lstStyle/>
            <a:p>
              <a:pPr algn="ctr"/>
              <a:r>
                <a:rPr lang="en-US" sz="1000" b="1" dirty="0" smtClean="0">
                  <a:solidFill>
                    <a:srgbClr val="003E88"/>
                  </a:solidFill>
                </a:rPr>
                <a:t>3</a:t>
              </a:r>
              <a:r>
                <a:rPr lang="ru-RU" sz="1000" b="1" dirty="0" smtClean="0">
                  <a:solidFill>
                    <a:srgbClr val="003E88"/>
                  </a:solidFill>
                </a:rPr>
                <a:t>0</a:t>
              </a:r>
              <a:r>
                <a:rPr lang="en-US" sz="1000" b="1" dirty="0" smtClean="0">
                  <a:solidFill>
                    <a:srgbClr val="003E88"/>
                  </a:solidFill>
                </a:rPr>
                <a:t>0</a:t>
              </a:r>
              <a:endParaRPr lang="ru-RU" sz="1000" b="1" dirty="0" smtClean="0">
                <a:solidFill>
                  <a:srgbClr val="003E88"/>
                </a:solidFill>
              </a:endParaRPr>
            </a:p>
          </p:txBody>
        </p:sp>
        <p:grpSp>
          <p:nvGrpSpPr>
            <p:cNvPr id="4" name="Группа 84"/>
            <p:cNvGrpSpPr/>
            <p:nvPr/>
          </p:nvGrpSpPr>
          <p:grpSpPr>
            <a:xfrm>
              <a:off x="1071538" y="857232"/>
              <a:ext cx="2143140" cy="500068"/>
              <a:chOff x="1357290" y="3857628"/>
              <a:chExt cx="2143140" cy="50006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1250136" y="4250538"/>
                <a:ext cx="21431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1214414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5400000">
                <a:off x="2107388" y="4250538"/>
                <a:ext cx="21431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rot="5400000">
                <a:off x="2071666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rot="5400000">
                <a:off x="3393272" y="4250538"/>
                <a:ext cx="214316" cy="0"/>
              </a:xfrm>
              <a:prstGeom prst="line">
                <a:avLst/>
              </a:prstGeom>
              <a:ln>
                <a:solidFill>
                  <a:srgbClr val="003E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rot="5400000">
                <a:off x="3357550" y="4000504"/>
                <a:ext cx="2857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428596" y="3580769"/>
            <a:ext cx="3571900" cy="187743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EE7F00"/>
                </a:solidFill>
              </a:rPr>
              <a:t>Все-в-одном</a:t>
            </a:r>
            <a:endParaRPr lang="ru-RU" sz="2000" b="1" dirty="0" smtClean="0">
              <a:solidFill>
                <a:srgbClr val="EE7F0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Многофункциональный микропроцессорный блок управления с индикация всех действий. Простота и удобство настройки. Совершенство алгоритмов работы. Самообучение при первом включении.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Нет необходимости подбирать уравновешивающую пружину, теперь она встроена и подходит ко всем типам и длинам стрел. Встроенная сигнальная лампа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8596" y="2567790"/>
            <a:ext cx="3571900" cy="954107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Стрелы до 4 метров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Круглого сечения со светоотражающими наклейками и подсветкой. Устойчивы к солнечному излучению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8596" y="5517079"/>
            <a:ext cx="464347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Резервное питание</a:t>
            </a:r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3E88"/>
                </a:solidFill>
              </a:rPr>
              <a:t>Возможность работы от встраиваемых аккумуляторов при отключении сети питания</a:t>
            </a:r>
            <a:endParaRPr lang="en-US" sz="1200" dirty="0" smtClean="0">
              <a:solidFill>
                <a:srgbClr val="003E88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3571900" cy="1323439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Уникальный монтаж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Запатентованное </a:t>
            </a:r>
            <a:r>
              <a:rPr lang="en-US" sz="1200" dirty="0" smtClean="0">
                <a:solidFill>
                  <a:srgbClr val="003E88"/>
                </a:solidFill>
              </a:rPr>
              <a:t>Genius </a:t>
            </a:r>
            <a:r>
              <a:rPr lang="en-US" sz="1200" dirty="0" err="1" smtClean="0">
                <a:solidFill>
                  <a:srgbClr val="003E88"/>
                </a:solidFill>
              </a:rPr>
              <a:t>s.p.a</a:t>
            </a:r>
            <a:r>
              <a:rPr lang="en-US" sz="1200" dirty="0" smtClean="0">
                <a:solidFill>
                  <a:srgbClr val="003E88"/>
                </a:solidFill>
              </a:rPr>
              <a:t>. </a:t>
            </a:r>
            <a:r>
              <a:rPr lang="ru-RU" sz="1200" dirty="0" smtClean="0">
                <a:solidFill>
                  <a:srgbClr val="003E88"/>
                </a:solidFill>
              </a:rPr>
              <a:t>конструкторское решение – крепление на стену. Теперь шлагбаум можно установить где угодно. Не нужно копать яму и заливать бетон. Монтаж как никогда удобен и прост. Легко установить зимой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8596" y="1739477"/>
            <a:ext cx="3571900" cy="76944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E7F00"/>
                </a:solidFill>
              </a:rPr>
              <a:t>Элегантный дизайн</a:t>
            </a:r>
          </a:p>
          <a:p>
            <a:r>
              <a:rPr lang="ru-RU" sz="1200" dirty="0" smtClean="0">
                <a:solidFill>
                  <a:srgbClr val="003E88"/>
                </a:solidFill>
              </a:rPr>
              <a:t>шлагбаума разработан ведущей итальянской студией дизайна. Подходит под любой интерьер</a:t>
            </a:r>
            <a:endParaRPr lang="ru-RU" sz="1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571528" y="331753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Simple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это ПРОСТО!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Новейшие технические разработки с уникальной простотой монтажа и обслуживания.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Идеальное сочетание компактной конструкций и современного дизайна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00034" y="1500174"/>
            <a:ext cx="8358246" cy="4786346"/>
            <a:chOff x="500034" y="1214422"/>
            <a:chExt cx="8358246" cy="478634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178827" y="1214422"/>
              <a:ext cx="5000660" cy="4786346"/>
              <a:chOff x="2178827" y="1214422"/>
              <a:chExt cx="5000660" cy="4786346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2178827" y="1214422"/>
                <a:ext cx="5000660" cy="4786346"/>
                <a:chOff x="2178827" y="1214422"/>
                <a:chExt cx="5000660" cy="4786346"/>
              </a:xfrm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2178827" y="1214422"/>
                  <a:ext cx="2000264" cy="2000264"/>
                </a:xfrm>
                <a:prstGeom prst="ellipse">
                  <a:avLst/>
                </a:prstGeom>
                <a:blipFill dpi="0" rotWithShape="1">
                  <a:blip r:embed="rId2" cstate="print"/>
                  <a:srcRect/>
                  <a:stretch>
                    <a:fillRect l="-4000" t="-4000" r="-4000" b="-4000"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2178827" y="4000504"/>
                  <a:ext cx="2000264" cy="2000264"/>
                </a:xfrm>
                <a:prstGeom prst="ellipse">
                  <a:avLst/>
                </a:prstGeom>
                <a:blipFill dpi="0" rotWithShape="1">
                  <a:blip r:embed="rId3" cstate="print"/>
                  <a:srcRect/>
                  <a:stretch>
                    <a:fillRect l="-4000" t="-4000" r="-4000" b="-4000"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179223" y="1214422"/>
                  <a:ext cx="2000264" cy="2000264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stretch>
                    <a:fillRect l="-4000" t="-4000" r="-4000" b="-4000"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5179223" y="4000504"/>
                  <a:ext cx="2000264" cy="2000264"/>
                </a:xfrm>
                <a:prstGeom prst="ellipse">
                  <a:avLst/>
                </a:prstGeom>
                <a:blipFill dpi="0" rotWithShape="1">
                  <a:blip r:embed="rId5" cstate="print"/>
                  <a:srcRect/>
                  <a:stretch>
                    <a:fillRect l="-4000" t="-4000" r="-4000" b="-4000"/>
                  </a:stretch>
                </a:blipFill>
                <a:ln>
                  <a:solidFill>
                    <a:srgbClr val="EE7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pic>
            <p:nvPicPr>
              <p:cNvPr id="3084" name="Рисунок 6" descr="G!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71942" y="3036095"/>
                <a:ext cx="1143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" name="ЗАГОЛОВОК"/>
            <p:cNvSpPr/>
            <p:nvPr/>
          </p:nvSpPr>
          <p:spPr>
            <a:xfrm>
              <a:off x="500034" y="1357298"/>
              <a:ext cx="2071702" cy="57150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Простота транспортировки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ЗАГОЛОВОК"/>
            <p:cNvSpPr/>
            <p:nvPr/>
          </p:nvSpPr>
          <p:spPr>
            <a:xfrm>
              <a:off x="500034" y="5286388"/>
              <a:ext cx="2071702" cy="57150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Простота настройки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ЗАГОЛОВОК"/>
            <p:cNvSpPr/>
            <p:nvPr/>
          </p:nvSpPr>
          <p:spPr>
            <a:xfrm>
              <a:off x="6786578" y="1285860"/>
              <a:ext cx="2071702" cy="57150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Простота использования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ЗАГОЛОВОК"/>
            <p:cNvSpPr/>
            <p:nvPr/>
          </p:nvSpPr>
          <p:spPr>
            <a:xfrm>
              <a:off x="6786578" y="5214950"/>
              <a:ext cx="2071702" cy="57150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Надежная система безопасности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37"/>
          <p:cNvGrpSpPr/>
          <p:nvPr/>
        </p:nvGrpSpPr>
        <p:grpSpPr>
          <a:xfrm>
            <a:off x="0" y="71414"/>
            <a:ext cx="9144000" cy="214314"/>
            <a:chOff x="0" y="71414"/>
            <a:chExt cx="9144000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ЗАГОЛОВОК"/>
            <p:cNvSpPr/>
            <p:nvPr/>
          </p:nvSpPr>
          <p:spPr>
            <a:xfrm>
              <a:off x="678629" y="71414"/>
              <a:ext cx="7786742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Шлагбаум  </a:t>
              </a:r>
              <a:r>
                <a:rPr lang="en-US" b="1" dirty="0" smtClean="0">
                  <a:solidFill>
                    <a:schemeClr val="bg1"/>
                  </a:solidFill>
                </a:rPr>
                <a:t>SIMPLE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10568</TotalTime>
  <Words>1726</Words>
  <Application>Microsoft Office PowerPoint</Application>
  <PresentationFormat>Экран (4:3)</PresentationFormat>
  <Paragraphs>455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usr_borisov</cp:lastModifiedBy>
  <cp:revision>1168</cp:revision>
  <dcterms:modified xsi:type="dcterms:W3CDTF">2011-03-29T12:37:20Z</dcterms:modified>
</cp:coreProperties>
</file>